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6" r:id="rId2"/>
    <p:sldId id="267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77" r:id="rId13"/>
    <p:sldId id="278" r:id="rId14"/>
    <p:sldId id="279" r:id="rId15"/>
    <p:sldId id="280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erms and Definitions" id="{660F0973-3F52-48E3-9DAD-3CCE571AD358}">
          <p14:sldIdLst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</p14:sldIdLst>
        </p14:section>
        <p14:section name="Signs" id="{413E0724-44D3-4F10-94B6-BEFC7156A5A1}">
          <p14:sldIdLst>
            <p14:sldId id="275"/>
          </p14:sldIdLst>
        </p14:section>
        <p14:section name="Scenarios" id="{7C896D6B-1721-4B80-A44F-154D642F0735}">
          <p14:sldIdLst>
            <p14:sldId id="276"/>
            <p14:sldId id="277"/>
            <p14:sldId id="278"/>
            <p14:sldId id="279"/>
            <p14:sldId id="28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0" autoAdjust="0"/>
    <p:restoredTop sz="94660"/>
  </p:normalViewPr>
  <p:slideViewPr>
    <p:cSldViewPr snapToGrid="0">
      <p:cViewPr varScale="1">
        <p:scale>
          <a:sx n="81" d="100"/>
          <a:sy n="81" d="100"/>
        </p:scale>
        <p:origin x="13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2C2AF-1483-47A7-9DBD-27E9A0E40C0A}" type="datetimeFigureOut">
              <a:rPr lang="en-US" smtClean="0"/>
              <a:t>10/20/2016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AE723-A845-4A07-81AF-14F71F6C78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961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2C2AF-1483-47A7-9DBD-27E9A0E40C0A}" type="datetimeFigureOut">
              <a:rPr lang="en-US" smtClean="0"/>
              <a:t>10/20/2016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AE723-A845-4A07-81AF-14F71F6C78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070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2C2AF-1483-47A7-9DBD-27E9A0E40C0A}" type="datetimeFigureOut">
              <a:rPr lang="en-US" smtClean="0"/>
              <a:t>10/20/2016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AE723-A845-4A07-81AF-14F71F6C78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008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2C2AF-1483-47A7-9DBD-27E9A0E40C0A}" type="datetimeFigureOut">
              <a:rPr lang="en-US" smtClean="0"/>
              <a:t>10/20/2016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AE723-A845-4A07-81AF-14F71F6C78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336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2C2AF-1483-47A7-9DBD-27E9A0E40C0A}" type="datetimeFigureOut">
              <a:rPr lang="en-US" smtClean="0"/>
              <a:t>10/20/2016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AE723-A845-4A07-81AF-14F71F6C78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6045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2C2AF-1483-47A7-9DBD-27E9A0E40C0A}" type="datetimeFigureOut">
              <a:rPr lang="en-US" smtClean="0"/>
              <a:t>10/20/2016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AE723-A845-4A07-81AF-14F71F6C78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3488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2C2AF-1483-47A7-9DBD-27E9A0E40C0A}" type="datetimeFigureOut">
              <a:rPr lang="en-US" smtClean="0"/>
              <a:t>10/20/2016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AE723-A845-4A07-81AF-14F71F6C78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2983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2C2AF-1483-47A7-9DBD-27E9A0E40C0A}" type="datetimeFigureOut">
              <a:rPr lang="en-US" smtClean="0"/>
              <a:t>10/20/2016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AE723-A845-4A07-81AF-14F71F6C78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1715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2C2AF-1483-47A7-9DBD-27E9A0E40C0A}" type="datetimeFigureOut">
              <a:rPr lang="en-US" smtClean="0"/>
              <a:t>10/20/2016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AE723-A845-4A07-81AF-14F71F6C78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8611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2C2AF-1483-47A7-9DBD-27E9A0E40C0A}" type="datetimeFigureOut">
              <a:rPr lang="en-US" smtClean="0"/>
              <a:t>10/20/2016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AE723-A845-4A07-81AF-14F71F6C78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309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2C2AF-1483-47A7-9DBD-27E9A0E40C0A}" type="datetimeFigureOut">
              <a:rPr lang="en-US" smtClean="0"/>
              <a:t>10/20/2016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AE723-A845-4A07-81AF-14F71F6C78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6765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92C2AF-1483-47A7-9DBD-27E9A0E40C0A}" type="datetimeFigureOut">
              <a:rPr lang="en-US" smtClean="0"/>
              <a:t>10/20/2016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AE723-A845-4A07-81AF-14F71F6C78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980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1365" y="125506"/>
            <a:ext cx="4312023" cy="3227294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 w="57150">
                <a:solidFill>
                  <a:schemeClr val="tx1"/>
                </a:solidFill>
              </a:ln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61365" y="3433483"/>
            <a:ext cx="4312023" cy="3227294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4670612" y="125506"/>
            <a:ext cx="4312023" cy="3227294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 w="57150">
                <a:solidFill>
                  <a:schemeClr val="tx1"/>
                </a:solidFill>
              </a:ln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670612" y="3433483"/>
            <a:ext cx="4312023" cy="3227294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 w="57150">
                <a:solidFill>
                  <a:schemeClr val="tx1"/>
                </a:solidFill>
              </a:ln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93058" y="954323"/>
            <a:ext cx="364863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 smtClean="0">
                <a:latin typeface="Comic Sans MS" panose="030F0702030302020204" pitchFamily="66" charset="0"/>
              </a:rPr>
              <a:t>Bully</a:t>
            </a:r>
            <a:endParaRPr lang="en-US" sz="9600" dirty="0">
              <a:latin typeface="Comic Sans MS" panose="030F0702030302020204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769223" y="954323"/>
            <a:ext cx="4114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 smtClean="0">
                <a:latin typeface="Comic Sans MS" panose="030F0702030302020204" pitchFamily="66" charset="0"/>
              </a:rPr>
              <a:t>Target</a:t>
            </a:r>
            <a:endParaRPr lang="en-US" sz="9600" dirty="0">
              <a:latin typeface="Comic Sans MS" panose="030F0702030302020204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6162" y="3492858"/>
            <a:ext cx="4162425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Comic Sans MS" panose="030F0702030302020204" pitchFamily="66" charset="0"/>
              </a:rPr>
              <a:t>A person or group of people who use an imbalance of power to hurt, threaten, or intimidate another person , repeatedly over time</a:t>
            </a:r>
            <a:endParaRPr lang="en-US" sz="2800" dirty="0"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69223" y="3554413"/>
            <a:ext cx="390861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latin typeface="Comic Sans MS" panose="030F0702030302020204" pitchFamily="66" charset="0"/>
              </a:rPr>
              <a:t>The person, the bullying behavior is aimed at</a:t>
            </a:r>
            <a:endParaRPr lang="en-US" sz="48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98233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76225" y="114300"/>
            <a:ext cx="4324350" cy="3238500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76225" y="3514725"/>
            <a:ext cx="4324350" cy="3238500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4714875" y="114300"/>
            <a:ext cx="4324350" cy="3238500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714875" y="3490913"/>
            <a:ext cx="4324350" cy="3238500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04775" y="739676"/>
            <a:ext cx="46672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 smtClean="0">
                <a:latin typeface="Comic Sans MS" panose="030F0702030302020204" pitchFamily="66" charset="0"/>
              </a:rPr>
              <a:t>JOKING/</a:t>
            </a:r>
          </a:p>
          <a:p>
            <a:pPr algn="ctr"/>
            <a:r>
              <a:rPr lang="en-US" sz="7200" dirty="0" smtClean="0">
                <a:latin typeface="Comic Sans MS" panose="030F0702030302020204" pitchFamily="66" charset="0"/>
              </a:rPr>
              <a:t>TEASING</a:t>
            </a:r>
            <a:endParaRPr lang="en-US" sz="7200" dirty="0">
              <a:latin typeface="Comic Sans MS" panose="030F0702030302020204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-9525" y="4448175"/>
            <a:ext cx="48958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 smtClean="0">
                <a:latin typeface="Comic Sans MS" panose="030F0702030302020204" pitchFamily="66" charset="0"/>
              </a:rPr>
              <a:t>CONFLICT</a:t>
            </a:r>
            <a:endParaRPr lang="en-US" sz="6000" dirty="0">
              <a:latin typeface="Comic Sans MS" panose="030F0702030302020204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29137" y="4355842"/>
            <a:ext cx="469582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latin typeface="Comic Sans MS" panose="030F0702030302020204" pitchFamily="66" charset="0"/>
              </a:rPr>
              <a:t>BULLYING</a:t>
            </a:r>
            <a:endParaRPr lang="en-US" sz="66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93003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49382" y="320634"/>
            <a:ext cx="870461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dirty="0" smtClean="0"/>
              <a:t>a. </a:t>
            </a:r>
          </a:p>
          <a:p>
            <a:pPr lvl="0"/>
            <a:r>
              <a:rPr lang="en-US" dirty="0" smtClean="0"/>
              <a:t>Two </a:t>
            </a:r>
            <a:r>
              <a:rPr lang="en-US" dirty="0"/>
              <a:t>best friends at school become offended by </a:t>
            </a:r>
            <a:r>
              <a:rPr lang="en-US" u="sng" dirty="0"/>
              <a:t>a student </a:t>
            </a:r>
            <a:r>
              <a:rPr lang="en-US" dirty="0"/>
              <a:t>in their class. They decide to no longer sit next to </a:t>
            </a:r>
            <a:r>
              <a:rPr lang="en-US" u="sng" dirty="0"/>
              <a:t>this student</a:t>
            </a:r>
            <a:r>
              <a:rPr lang="en-US" dirty="0"/>
              <a:t>, they mock </a:t>
            </a:r>
            <a:r>
              <a:rPr lang="en-US" u="sng" dirty="0"/>
              <a:t>the student </a:t>
            </a:r>
            <a:r>
              <a:rPr lang="en-US" dirty="0"/>
              <a:t>at breaks, and from time to time accidently spill food and drink on </a:t>
            </a:r>
            <a:r>
              <a:rPr lang="en-US" u="sng" dirty="0"/>
              <a:t>that student </a:t>
            </a:r>
            <a:r>
              <a:rPr lang="en-US" dirty="0"/>
              <a:t>at lunch. </a:t>
            </a:r>
            <a:endParaRPr lang="en-US" dirty="0" smtClean="0"/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52674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49382" y="320634"/>
            <a:ext cx="870461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dirty="0" smtClean="0"/>
              <a:t>b.</a:t>
            </a:r>
          </a:p>
          <a:p>
            <a:pPr lvl="0"/>
            <a:r>
              <a:rPr lang="en-US" u="sng" dirty="0" smtClean="0"/>
              <a:t>A </a:t>
            </a:r>
            <a:r>
              <a:rPr lang="en-US" u="sng" dirty="0"/>
              <a:t>boyfriend / girlfriend </a:t>
            </a:r>
            <a:r>
              <a:rPr lang="en-US" dirty="0"/>
              <a:t>in high school break up after being together for three years. They attempt to get back together, but it does not work out. The boy begins to date a new girl.  The next time the </a:t>
            </a:r>
            <a:r>
              <a:rPr lang="en-US" u="sng" dirty="0"/>
              <a:t>old girlfriend</a:t>
            </a:r>
            <a:r>
              <a:rPr lang="en-US" dirty="0"/>
              <a:t> sees her </a:t>
            </a:r>
            <a:r>
              <a:rPr lang="en-US" u="sng" dirty="0"/>
              <a:t>old boyfriend </a:t>
            </a:r>
            <a:r>
              <a:rPr lang="en-US" dirty="0"/>
              <a:t>in the hall they start arguing and calling each other names. </a:t>
            </a:r>
          </a:p>
        </p:txBody>
      </p:sp>
    </p:spTree>
    <p:extLst>
      <p:ext uri="{BB962C8B-B14F-4D97-AF65-F5344CB8AC3E}">
        <p14:creationId xmlns:p14="http://schemas.microsoft.com/office/powerpoint/2010/main" val="35516695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49382" y="320634"/>
            <a:ext cx="870461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endParaRPr lang="en-US" dirty="0" smtClean="0"/>
          </a:p>
          <a:p>
            <a:pPr lvl="0"/>
            <a:r>
              <a:rPr lang="en-US" dirty="0" smtClean="0"/>
              <a:t>c.</a:t>
            </a:r>
          </a:p>
          <a:p>
            <a:pPr lvl="0"/>
            <a:r>
              <a:rPr lang="en-US" u="sng" dirty="0"/>
              <a:t>Two youth </a:t>
            </a:r>
            <a:r>
              <a:rPr lang="en-US" dirty="0"/>
              <a:t>in middle school are involved in a </a:t>
            </a:r>
            <a:r>
              <a:rPr lang="en-US" dirty="0" smtClean="0"/>
              <a:t>football </a:t>
            </a:r>
            <a:r>
              <a:rPr lang="en-US" dirty="0"/>
              <a:t>game at recess. One of the </a:t>
            </a:r>
            <a:r>
              <a:rPr lang="en-US" u="sng" dirty="0"/>
              <a:t>youth </a:t>
            </a:r>
            <a:r>
              <a:rPr lang="en-US" dirty="0"/>
              <a:t>gets upset about a perceived foul. The </a:t>
            </a:r>
            <a:r>
              <a:rPr lang="en-US" u="sng" dirty="0"/>
              <a:t>two </a:t>
            </a:r>
            <a:r>
              <a:rPr lang="en-US" u="sng" dirty="0" smtClean="0"/>
              <a:t>youth </a:t>
            </a:r>
            <a:r>
              <a:rPr lang="en-US" dirty="0"/>
              <a:t>start </a:t>
            </a:r>
            <a:r>
              <a:rPr lang="en-US" dirty="0" smtClean="0"/>
              <a:t>name-calling.  </a:t>
            </a:r>
            <a:r>
              <a:rPr lang="en-US" dirty="0"/>
              <a:t>On the next play they both try to </a:t>
            </a:r>
            <a:r>
              <a:rPr lang="en-US" dirty="0" smtClean="0"/>
              <a:t>shove </a:t>
            </a:r>
            <a:r>
              <a:rPr lang="en-US" dirty="0"/>
              <a:t>each other harder than necessary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45954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49382" y="320634"/>
            <a:ext cx="87046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dirty="0" smtClean="0"/>
              <a:t>d.</a:t>
            </a:r>
          </a:p>
          <a:p>
            <a:pPr lvl="0"/>
            <a:r>
              <a:rPr lang="en-US" dirty="0"/>
              <a:t>A </a:t>
            </a:r>
            <a:r>
              <a:rPr lang="en-US" u="sng" dirty="0"/>
              <a:t>new student </a:t>
            </a:r>
            <a:r>
              <a:rPr lang="en-US" dirty="0"/>
              <a:t>at a high school is of Indian decent, his family is Sikh. </a:t>
            </a:r>
            <a:r>
              <a:rPr lang="en-US" u="sng" dirty="0"/>
              <a:t>The student </a:t>
            </a:r>
            <a:r>
              <a:rPr lang="en-US" dirty="0"/>
              <a:t>wears a turban to school and is followed around throughout the day and called names by several male and female high school students. </a:t>
            </a:r>
          </a:p>
        </p:txBody>
      </p:sp>
    </p:spTree>
    <p:extLst>
      <p:ext uri="{BB962C8B-B14F-4D97-AF65-F5344CB8AC3E}">
        <p14:creationId xmlns:p14="http://schemas.microsoft.com/office/powerpoint/2010/main" val="13324594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49382" y="320634"/>
            <a:ext cx="870461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dirty="0" smtClean="0"/>
              <a:t>e.</a:t>
            </a:r>
          </a:p>
          <a:p>
            <a:r>
              <a:rPr lang="en-US" dirty="0"/>
              <a:t>A group of friends are hanging out together, the majority of the group starts teasing </a:t>
            </a:r>
            <a:r>
              <a:rPr lang="en-US" u="sng" dirty="0"/>
              <a:t>a member of the group </a:t>
            </a:r>
            <a:r>
              <a:rPr lang="en-US" dirty="0"/>
              <a:t>because they like a </a:t>
            </a:r>
            <a:r>
              <a:rPr lang="en-US" dirty="0" smtClean="0"/>
              <a:t>student. </a:t>
            </a:r>
            <a:r>
              <a:rPr lang="en-US" dirty="0"/>
              <a:t>They start joking about the student that </a:t>
            </a:r>
            <a:r>
              <a:rPr lang="en-US" u="sng" dirty="0"/>
              <a:t>their friend </a:t>
            </a:r>
            <a:r>
              <a:rPr lang="en-US" dirty="0"/>
              <a:t>likes.  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81441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1365" y="125506"/>
            <a:ext cx="4312023" cy="3227294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 w="57150">
                <a:solidFill>
                  <a:schemeClr val="tx1"/>
                </a:solidFill>
              </a:ln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61365" y="3433483"/>
            <a:ext cx="4312023" cy="3227294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4670612" y="125506"/>
            <a:ext cx="4312023" cy="3227294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 w="57150">
                <a:solidFill>
                  <a:schemeClr val="tx1"/>
                </a:solidFill>
              </a:ln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670612" y="3433483"/>
            <a:ext cx="4312023" cy="3227294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 w="57150">
                <a:solidFill>
                  <a:schemeClr val="tx1"/>
                </a:solidFill>
              </a:ln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09281" y="1231321"/>
            <a:ext cx="40161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 err="1" smtClean="0">
                <a:latin typeface="Comic Sans MS" panose="030F0702030302020204" pitchFamily="66" charset="0"/>
              </a:rPr>
              <a:t>Upstander</a:t>
            </a:r>
            <a:endParaRPr lang="en-US" sz="6000" dirty="0">
              <a:latin typeface="Comic Sans MS" panose="030F0702030302020204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14046" y="1231320"/>
            <a:ext cx="405204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 smtClean="0">
                <a:latin typeface="Comic Sans MS" panose="030F0702030302020204" pitchFamily="66" charset="0"/>
              </a:rPr>
              <a:t>Bystander</a:t>
            </a:r>
            <a:endParaRPr lang="en-US" sz="6000" dirty="0">
              <a:latin typeface="Comic Sans MS" panose="030F0702030302020204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03692" y="3646746"/>
            <a:ext cx="387275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Comic Sans MS" panose="030F0702030302020204" pitchFamily="66" charset="0"/>
              </a:rPr>
              <a:t>A person who stands by when they see injustice</a:t>
            </a:r>
            <a:endParaRPr lang="en-US" sz="4400" dirty="0"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9280" y="3523636"/>
            <a:ext cx="401618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 </a:t>
            </a:r>
            <a:r>
              <a:rPr lang="en-US" sz="4800" dirty="0" smtClean="0">
                <a:latin typeface="Comic Sans MS" panose="030F0702030302020204" pitchFamily="66" charset="0"/>
              </a:rPr>
              <a:t>A person who stands up against injustices</a:t>
            </a:r>
            <a:endParaRPr lang="en-US" sz="48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50613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1365" y="125506"/>
            <a:ext cx="4312023" cy="3227294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 w="57150">
                <a:solidFill>
                  <a:schemeClr val="tx1"/>
                </a:solidFill>
              </a:ln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61365" y="3433483"/>
            <a:ext cx="4312023" cy="3227294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4670612" y="125506"/>
            <a:ext cx="4312023" cy="3227294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 w="57150">
                <a:solidFill>
                  <a:schemeClr val="tx1"/>
                </a:solidFill>
              </a:ln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670612" y="3433483"/>
            <a:ext cx="4312023" cy="3227294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 w="57150">
                <a:solidFill>
                  <a:schemeClr val="tx1"/>
                </a:solidFill>
              </a:ln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37564" y="1077433"/>
            <a:ext cx="40879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 smtClean="0">
                <a:latin typeface="Comic Sans MS" panose="030F0702030302020204" pitchFamily="66" charset="0"/>
              </a:rPr>
              <a:t>Conflict</a:t>
            </a:r>
            <a:endParaRPr lang="en-US" sz="8000" dirty="0">
              <a:latin typeface="Comic Sans MS" panose="030F0702030302020204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796117" y="769656"/>
            <a:ext cx="406101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 smtClean="0">
                <a:latin typeface="Comic Sans MS" panose="030F0702030302020204" pitchFamily="66" charset="0"/>
              </a:rPr>
              <a:t>Conflict Resolution</a:t>
            </a:r>
            <a:endParaRPr lang="en-US" sz="6000" dirty="0">
              <a:latin typeface="Comic Sans MS" panose="030F0702030302020204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3776" y="3613789"/>
            <a:ext cx="419548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Comic Sans MS" panose="030F0702030302020204" pitchFamily="66" charset="0"/>
              </a:rPr>
              <a:t>An active disagreement between people with opposing opinions or problem-solving approach</a:t>
            </a:r>
            <a:endParaRPr lang="en-US" sz="3200" dirty="0"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49905" y="3646746"/>
            <a:ext cx="395343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Comic Sans MS" panose="030F0702030302020204" pitchFamily="66" charset="0"/>
              </a:rPr>
              <a:t>Managing or resolving a conflict in a positive way</a:t>
            </a:r>
            <a:endParaRPr lang="en-US" sz="4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76826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1365" y="125506"/>
            <a:ext cx="4312023" cy="3227294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 w="57150">
                <a:solidFill>
                  <a:schemeClr val="tx1"/>
                </a:solidFill>
              </a:ln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61365" y="3433483"/>
            <a:ext cx="4312023" cy="3227294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4670612" y="125506"/>
            <a:ext cx="4312023" cy="3227294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 w="57150">
                <a:solidFill>
                  <a:schemeClr val="tx1"/>
                </a:solidFill>
              </a:ln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670612" y="3433483"/>
            <a:ext cx="4312023" cy="3227294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 w="57150">
                <a:solidFill>
                  <a:schemeClr val="tx1"/>
                </a:solidFill>
              </a:ln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86870" y="954323"/>
            <a:ext cx="40610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 smtClean="0">
                <a:latin typeface="Comic Sans MS" panose="030F0702030302020204" pitchFamily="66" charset="0"/>
              </a:rPr>
              <a:t>Joking</a:t>
            </a:r>
            <a:endParaRPr lang="en-US" sz="9600" dirty="0">
              <a:latin typeface="Comic Sans MS" panose="030F0702030302020204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442851" y="954323"/>
            <a:ext cx="474961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dirty="0" smtClean="0">
                <a:latin typeface="Comic Sans MS" panose="030F0702030302020204" pitchFamily="66" charset="0"/>
              </a:rPr>
              <a:t>Teasing</a:t>
            </a:r>
            <a:endParaRPr lang="en-US" sz="8800" dirty="0">
              <a:latin typeface="Comic Sans MS" panose="030F0702030302020204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70613" y="3523635"/>
            <a:ext cx="431202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Comic Sans MS" panose="030F0702030302020204" pitchFamily="66" charset="0"/>
              </a:rPr>
              <a:t>Making fun of someone in a playful </a:t>
            </a:r>
            <a:r>
              <a:rPr lang="en-US" sz="4000" dirty="0" smtClean="0">
                <a:latin typeface="Comic Sans MS" panose="030F0702030302020204" pitchFamily="66" charset="0"/>
              </a:rPr>
              <a:t>way, the recipient is having fun too</a:t>
            </a:r>
            <a:endParaRPr lang="en-US" sz="4000" dirty="0"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18246" y="3523636"/>
            <a:ext cx="399825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Comic Sans MS" panose="030F0702030302020204" pitchFamily="66" charset="0"/>
              </a:rPr>
              <a:t>Saying or doing something to get a </a:t>
            </a:r>
            <a:r>
              <a:rPr lang="en-US" sz="4000" dirty="0" smtClean="0">
                <a:latin typeface="Comic Sans MS" panose="030F0702030302020204" pitchFamily="66" charset="0"/>
              </a:rPr>
              <a:t>laugh, the recipient laughs too</a:t>
            </a:r>
            <a:endParaRPr lang="en-US" sz="4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31264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1365" y="125506"/>
            <a:ext cx="4312023" cy="3227294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 w="57150">
                <a:solidFill>
                  <a:schemeClr val="tx1"/>
                </a:solidFill>
              </a:ln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43435" y="3433483"/>
            <a:ext cx="4312023" cy="3227294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4670612" y="125506"/>
            <a:ext cx="4312023" cy="3227294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 w="57150">
                <a:solidFill>
                  <a:schemeClr val="tx1"/>
                </a:solidFill>
              </a:ln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670612" y="3433483"/>
            <a:ext cx="4312023" cy="3227294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 w="57150">
                <a:solidFill>
                  <a:schemeClr val="tx1"/>
                </a:solidFill>
              </a:ln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77906" y="461880"/>
            <a:ext cx="41148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 smtClean="0">
                <a:latin typeface="Comic Sans MS" panose="030F0702030302020204" pitchFamily="66" charset="0"/>
              </a:rPr>
              <a:t>Physical Bullying</a:t>
            </a:r>
            <a:endParaRPr lang="en-US" sz="8000" dirty="0">
              <a:latin typeface="Comic Sans MS" panose="030F0702030302020204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05082" y="421341"/>
            <a:ext cx="39624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 smtClean="0">
                <a:latin typeface="Comic Sans MS" panose="030F0702030302020204" pitchFamily="66" charset="0"/>
              </a:rPr>
              <a:t>Verbal Bullying</a:t>
            </a:r>
            <a:endParaRPr lang="en-US" sz="8000" dirty="0">
              <a:latin typeface="Comic Sans MS" panose="030F0702030302020204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45423" y="3523636"/>
            <a:ext cx="39624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Comic Sans MS" panose="030F0702030302020204" pitchFamily="66" charset="0"/>
              </a:rPr>
              <a:t>Repeatedly using hurtful words, statements, and name-calling to gain power and control over a target</a:t>
            </a:r>
            <a:endParaRPr lang="en-US" sz="3200" dirty="0">
              <a:latin typeface="Comic Sans MS" panose="030F0702030302020204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5835" y="3615969"/>
            <a:ext cx="404308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Comic Sans MS" panose="030F0702030302020204" pitchFamily="66" charset="0"/>
              </a:rPr>
              <a:t>Repeatedly using physical actions to gain power and control over a target</a:t>
            </a:r>
            <a:endParaRPr lang="en-US" sz="36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90310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1365" y="125506"/>
            <a:ext cx="4312023" cy="3227294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 w="57150">
                <a:solidFill>
                  <a:schemeClr val="tx1"/>
                </a:solidFill>
              </a:ln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61365" y="3433483"/>
            <a:ext cx="4312023" cy="3227294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4670612" y="125506"/>
            <a:ext cx="4312023" cy="3227294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ln w="57150">
                <a:solidFill>
                  <a:schemeClr val="tx1"/>
                </a:solidFill>
              </a:ln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670612" y="3433483"/>
            <a:ext cx="4312023" cy="3227294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 w="57150">
                <a:solidFill>
                  <a:schemeClr val="tx1"/>
                </a:solidFill>
              </a:ln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15153" y="718956"/>
            <a:ext cx="409687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 smtClean="0">
                <a:latin typeface="Comic Sans MS" panose="030F0702030302020204" pitchFamily="66" charset="0"/>
              </a:rPr>
              <a:t>Relational Aggression</a:t>
            </a:r>
            <a:endParaRPr lang="en-US" sz="6000" dirty="0">
              <a:latin typeface="Comic Sans MS" panose="030F0702030302020204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00599" y="1303731"/>
            <a:ext cx="40341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Comic Sans MS" panose="030F0702030302020204" pitchFamily="66" charset="0"/>
              </a:rPr>
              <a:t>Cyberbullying</a:t>
            </a:r>
            <a:endParaRPr lang="en-US" sz="4400" dirty="0">
              <a:latin typeface="Comic Sans MS" panose="030F0702030302020204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40939" y="3708302"/>
            <a:ext cx="395343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Comic Sans MS" panose="030F0702030302020204" pitchFamily="66" charset="0"/>
              </a:rPr>
              <a:t>Using the Internet, cell phone or other technology to harass, threaten or embarrass or target another person</a:t>
            </a:r>
            <a:endParaRPr lang="en-US" sz="2800" dirty="0"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8941" y="3708302"/>
            <a:ext cx="398929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Comic Sans MS" panose="030F0702030302020204" pitchFamily="66" charset="0"/>
              </a:rPr>
              <a:t>Trying to hurt the relationship of others through manipulation and sabotage in effort to increase your own social standing</a:t>
            </a:r>
            <a:endParaRPr lang="en-US" sz="28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4376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1365" y="125506"/>
            <a:ext cx="4312023" cy="3227294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 w="57150">
                <a:solidFill>
                  <a:schemeClr val="tx1"/>
                </a:solidFill>
              </a:ln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61365" y="3433483"/>
            <a:ext cx="4312023" cy="3227294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4670612" y="125506"/>
            <a:ext cx="4312023" cy="3227294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 w="57150">
                <a:solidFill>
                  <a:schemeClr val="tx1"/>
                </a:solidFill>
              </a:ln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670612" y="3433483"/>
            <a:ext cx="4312023" cy="3227294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 w="57150">
                <a:solidFill>
                  <a:schemeClr val="tx1"/>
                </a:solidFill>
              </a:ln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04507" y="1185155"/>
            <a:ext cx="422573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latin typeface="Comic Sans MS" panose="030F0702030302020204" pitchFamily="66" charset="0"/>
              </a:rPr>
              <a:t>Reporting</a:t>
            </a:r>
            <a:endParaRPr lang="en-US" sz="6600" dirty="0">
              <a:latin typeface="Comic Sans MS" panose="030F0702030302020204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67517" y="723491"/>
            <a:ext cx="447338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latin typeface="Comic Sans MS" panose="030F0702030302020204" pitchFamily="66" charset="0"/>
              </a:rPr>
              <a:t>Assertive Communication</a:t>
            </a:r>
            <a:endParaRPr lang="en-US" sz="4800" dirty="0">
              <a:latin typeface="Comic Sans MS" panose="030F0702030302020204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40939" y="3646746"/>
            <a:ext cx="392654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Comic Sans MS" panose="030F0702030302020204" pitchFamily="66" charset="0"/>
              </a:rPr>
              <a:t>Communicating in a way that expresses yourself effectively and standing up for your point of view, while respecting the rights and beliefs of others</a:t>
            </a:r>
            <a:endParaRPr lang="en-US" sz="2400" dirty="0"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7650" y="3769857"/>
            <a:ext cx="422573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Comic Sans MS" panose="030F0702030302020204" pitchFamily="66" charset="0"/>
              </a:rPr>
              <a:t>Giving a first-hand account of something that you observed, heard or took part in</a:t>
            </a:r>
            <a:endParaRPr lang="en-US" sz="32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10954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1365" y="125506"/>
            <a:ext cx="4312023" cy="3227294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 w="57150">
                <a:solidFill>
                  <a:schemeClr val="tx1"/>
                </a:solidFill>
              </a:ln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61365" y="3433483"/>
            <a:ext cx="4312023" cy="3227294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4670612" y="125506"/>
            <a:ext cx="4312023" cy="3227294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 w="57150">
                <a:solidFill>
                  <a:schemeClr val="tx1"/>
                </a:solidFill>
              </a:ln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670612" y="3433483"/>
            <a:ext cx="4312023" cy="3227294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 w="57150">
                <a:solidFill>
                  <a:schemeClr val="tx1"/>
                </a:solidFill>
              </a:ln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31693" y="584991"/>
            <a:ext cx="397136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latin typeface="Comic Sans MS" panose="030F0702030302020204" pitchFamily="66" charset="0"/>
              </a:rPr>
              <a:t>Arizona Bullying Law for Schools</a:t>
            </a:r>
            <a:endParaRPr lang="en-US" sz="4800" dirty="0">
              <a:latin typeface="Comic Sans MS" panose="030F0702030302020204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782669" y="215659"/>
            <a:ext cx="408790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latin typeface="Comic Sans MS" panose="030F0702030302020204" pitchFamily="66" charset="0"/>
              </a:rPr>
              <a:t>Arizona law on </a:t>
            </a:r>
            <a:r>
              <a:rPr lang="en-US" sz="4800" dirty="0">
                <a:latin typeface="Comic Sans MS" panose="030F0702030302020204" pitchFamily="66" charset="0"/>
              </a:rPr>
              <a:t>bullying and cyberbullying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71462" y="3646746"/>
            <a:ext cx="4110319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Comic Sans MS" panose="030F0702030302020204" pitchFamily="66" charset="0"/>
              </a:rPr>
              <a:t>Under Arizona law, bullying and cyberbullying are referred to as harassment and threatening or intimidating another person. Arizona law defines harassment as conduct directed at a specific person that would cause a reasonable person to be “seriously alarmed, annoyed or harassed” and that, in fact, does have that effect on the person targeted. </a:t>
            </a:r>
            <a:endParaRPr lang="en-US" sz="1600" dirty="0" smtClean="0">
              <a:latin typeface="Comic Sans MS" panose="030F0702030302020204" pitchFamily="66" charset="0"/>
            </a:endParaRPr>
          </a:p>
          <a:p>
            <a:pPr algn="ctr"/>
            <a:r>
              <a:rPr lang="en-US" sz="1600" dirty="0" smtClean="0">
                <a:latin typeface="Comic Sans MS" panose="030F0702030302020204" pitchFamily="66" charset="0"/>
              </a:rPr>
              <a:t>(</a:t>
            </a:r>
            <a:r>
              <a:rPr lang="en-US" sz="1600" dirty="0">
                <a:latin typeface="Comic Sans MS" panose="030F0702030302020204" pitchFamily="66" charset="0"/>
              </a:rPr>
              <a:t>Ariz. Rev. Stat. Ann. § 13-2921.)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1365" y="3523636"/>
            <a:ext cx="421061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Arizona law requires schools to enact and enforce policies and procedures that prohibit students from harassing, intimidating, and bullying other students on school property or school buses, and at school-sponsored activities or events “through the use of electronic technology, communications, networks, forums, or mailing lists. (Ariz. Rev. Stat. Ann. § 15-341.) </a:t>
            </a:r>
          </a:p>
        </p:txBody>
      </p:sp>
    </p:spTree>
    <p:extLst>
      <p:ext uri="{BB962C8B-B14F-4D97-AF65-F5344CB8AC3E}">
        <p14:creationId xmlns:p14="http://schemas.microsoft.com/office/powerpoint/2010/main" val="11859832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1365" y="125506"/>
            <a:ext cx="4312023" cy="3227294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 w="57150">
                <a:solidFill>
                  <a:schemeClr val="tx1"/>
                </a:solidFill>
              </a:ln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61365" y="3433483"/>
            <a:ext cx="4312023" cy="3227294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4670612" y="125506"/>
            <a:ext cx="4312023" cy="3227294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 w="57150">
                <a:solidFill>
                  <a:schemeClr val="tx1"/>
                </a:solidFill>
              </a:ln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670612" y="3433483"/>
            <a:ext cx="4312023" cy="3227294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 w="57150">
                <a:solidFill>
                  <a:schemeClr val="tx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21270584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416</TotalTime>
  <Words>626</Words>
  <Application>Microsoft Office PowerPoint</Application>
  <PresentationFormat>On-screen Show (4:3)</PresentationFormat>
  <Paragraphs>48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Diana Strouth</cp:lastModifiedBy>
  <cp:revision>17</cp:revision>
  <dcterms:created xsi:type="dcterms:W3CDTF">2016-10-19T20:04:37Z</dcterms:created>
  <dcterms:modified xsi:type="dcterms:W3CDTF">2016-10-21T01:16:05Z</dcterms:modified>
</cp:coreProperties>
</file>