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rms and Definitions" id="{660F0973-3F52-48E3-9DAD-3CCE571AD358}">
          <p14:sldIdLst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</p14:sldIdLst>
        </p14:section>
        <p14:section name="Signs" id="{413E0724-44D3-4F10-94B6-BEFC7156A5A1}">
          <p14:sldIdLst>
            <p14:sldId id="275"/>
          </p14:sldIdLst>
        </p14:section>
        <p14:section name="Scenarios" id="{7C896D6B-1721-4B80-A44F-154D642F0735}">
          <p14:sldIdLst>
            <p14:sldId id="276"/>
            <p14:sldId id="277"/>
            <p14:sldId id="278"/>
            <p14:sldId id="279"/>
            <p14:sldId id="28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3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C2AF-1483-47A7-9DBD-27E9A0E40C0A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961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C2AF-1483-47A7-9DBD-27E9A0E40C0A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070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C2AF-1483-47A7-9DBD-27E9A0E40C0A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008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C2AF-1483-47A7-9DBD-27E9A0E40C0A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336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C2AF-1483-47A7-9DBD-27E9A0E40C0A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604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C2AF-1483-47A7-9DBD-27E9A0E40C0A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48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C2AF-1483-47A7-9DBD-27E9A0E40C0A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98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C2AF-1483-47A7-9DBD-27E9A0E40C0A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171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C2AF-1483-47A7-9DBD-27E9A0E40C0A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861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C2AF-1483-47A7-9DBD-27E9A0E40C0A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09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C2AF-1483-47A7-9DBD-27E9A0E40C0A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676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2C2AF-1483-47A7-9DBD-27E9A0E40C0A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AE723-A845-4A07-81AF-14F71F6C7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980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1365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1365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70612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0612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3058" y="954323"/>
            <a:ext cx="36486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mic Sans MS" panose="030F0702030302020204" pitchFamily="66" charset="0"/>
              </a:rPr>
              <a:t>Bully</a:t>
            </a:r>
            <a:endParaRPr lang="en-US" sz="96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69223" y="954323"/>
            <a:ext cx="411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mic Sans MS" panose="030F0702030302020204" pitchFamily="66" charset="0"/>
              </a:rPr>
              <a:t>Target</a:t>
            </a:r>
            <a:endParaRPr lang="en-US" sz="96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162" y="3492858"/>
            <a:ext cx="416242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Comic Sans MS" panose="030F0702030302020204" pitchFamily="66" charset="0"/>
              </a:rPr>
              <a:t>A person or group of people who use an imbalance of power to hurt, threaten, or intimidate another person , repeatedly over time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69223" y="3554413"/>
            <a:ext cx="39086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Comic Sans MS" panose="030F0702030302020204" pitchFamily="66" charset="0"/>
              </a:rPr>
              <a:t>The person, the bullying behavior is aimed at</a:t>
            </a:r>
            <a:endParaRPr lang="en-US" sz="4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823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76225" y="114300"/>
            <a:ext cx="4324350" cy="32385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76225" y="3514725"/>
            <a:ext cx="4324350" cy="32385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714875" y="114300"/>
            <a:ext cx="4324350" cy="32385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714875" y="3490913"/>
            <a:ext cx="4324350" cy="32385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4775" y="739676"/>
            <a:ext cx="46672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Comic Sans MS" panose="030F0702030302020204" pitchFamily="66" charset="0"/>
              </a:rPr>
              <a:t>JOKING/</a:t>
            </a:r>
          </a:p>
          <a:p>
            <a:pPr algn="ctr"/>
            <a:r>
              <a:rPr lang="en-US" sz="7200" dirty="0" smtClean="0">
                <a:latin typeface="Comic Sans MS" panose="030F0702030302020204" pitchFamily="66" charset="0"/>
              </a:rPr>
              <a:t>TEASING</a:t>
            </a:r>
            <a:endParaRPr lang="en-US" sz="72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9525" y="4448175"/>
            <a:ext cx="48958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Comic Sans MS" panose="030F0702030302020204" pitchFamily="66" charset="0"/>
              </a:rPr>
              <a:t>CONFLICT</a:t>
            </a:r>
            <a:endParaRPr lang="en-US" sz="60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29137" y="4355842"/>
            <a:ext cx="46958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anose="030F0702030302020204" pitchFamily="66" charset="0"/>
              </a:rPr>
              <a:t>BULLYING</a:t>
            </a:r>
            <a:endParaRPr lang="en-US" sz="6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3003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9382" y="320634"/>
            <a:ext cx="87046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/>
              <a:t>a. </a:t>
            </a:r>
          </a:p>
          <a:p>
            <a:pPr lvl="0"/>
            <a:r>
              <a:rPr lang="en-US" dirty="0" smtClean="0"/>
              <a:t>Two </a:t>
            </a:r>
            <a:r>
              <a:rPr lang="en-US" dirty="0"/>
              <a:t>best friends at school become offended by </a:t>
            </a:r>
            <a:r>
              <a:rPr lang="en-US" u="sng" dirty="0"/>
              <a:t>a student </a:t>
            </a:r>
            <a:r>
              <a:rPr lang="en-US" dirty="0"/>
              <a:t>in their class. They decide to no longer sit next to </a:t>
            </a:r>
            <a:r>
              <a:rPr lang="en-US" u="sng" dirty="0"/>
              <a:t>this student</a:t>
            </a:r>
            <a:r>
              <a:rPr lang="en-US" dirty="0"/>
              <a:t>, they mock </a:t>
            </a:r>
            <a:r>
              <a:rPr lang="en-US" u="sng" dirty="0"/>
              <a:t>the student </a:t>
            </a:r>
            <a:r>
              <a:rPr lang="en-US" dirty="0"/>
              <a:t>at breaks, and from time to time accidently spill food and drink on </a:t>
            </a:r>
            <a:r>
              <a:rPr lang="en-US" u="sng" dirty="0"/>
              <a:t>that student </a:t>
            </a:r>
            <a:r>
              <a:rPr lang="en-US" dirty="0"/>
              <a:t>at lunch. </a:t>
            </a:r>
            <a:endParaRPr lang="en-US" dirty="0" smtClean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267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9382" y="320634"/>
            <a:ext cx="87046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/>
              <a:t>b.</a:t>
            </a:r>
          </a:p>
          <a:p>
            <a:pPr lvl="0"/>
            <a:r>
              <a:rPr lang="en-US" u="sng" dirty="0" smtClean="0"/>
              <a:t>A </a:t>
            </a:r>
            <a:r>
              <a:rPr lang="en-US" u="sng" dirty="0"/>
              <a:t>boyfriend / girlfriend </a:t>
            </a:r>
            <a:r>
              <a:rPr lang="en-US" dirty="0"/>
              <a:t>in high school break up after being together for three years. They attempt to get back together, but it does not work out. The boy begins to date a new girl.  The next time the </a:t>
            </a:r>
            <a:r>
              <a:rPr lang="en-US" u="sng" dirty="0"/>
              <a:t>old girlfriend</a:t>
            </a:r>
            <a:r>
              <a:rPr lang="en-US" dirty="0"/>
              <a:t> sees her </a:t>
            </a:r>
            <a:r>
              <a:rPr lang="en-US" u="sng" dirty="0"/>
              <a:t>old boyfriend </a:t>
            </a:r>
            <a:r>
              <a:rPr lang="en-US" dirty="0"/>
              <a:t>in the hall they start arguing and calling each other names. </a:t>
            </a:r>
          </a:p>
        </p:txBody>
      </p:sp>
    </p:spTree>
    <p:extLst>
      <p:ext uri="{BB962C8B-B14F-4D97-AF65-F5344CB8AC3E}">
        <p14:creationId xmlns:p14="http://schemas.microsoft.com/office/powerpoint/2010/main" val="35516695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9382" y="320634"/>
            <a:ext cx="87046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c.</a:t>
            </a:r>
          </a:p>
          <a:p>
            <a:pPr lvl="0"/>
            <a:r>
              <a:rPr lang="en-US" u="sng" dirty="0"/>
              <a:t>Two youth </a:t>
            </a:r>
            <a:r>
              <a:rPr lang="en-US" dirty="0"/>
              <a:t>in middle school are involved in a </a:t>
            </a:r>
            <a:r>
              <a:rPr lang="en-US" dirty="0" smtClean="0"/>
              <a:t>football </a:t>
            </a:r>
            <a:r>
              <a:rPr lang="en-US" dirty="0"/>
              <a:t>game at recess. One of the </a:t>
            </a:r>
            <a:r>
              <a:rPr lang="en-US" u="sng" dirty="0"/>
              <a:t>youth </a:t>
            </a:r>
            <a:r>
              <a:rPr lang="en-US" dirty="0"/>
              <a:t>gets upset about a perceived foul. The </a:t>
            </a:r>
            <a:r>
              <a:rPr lang="en-US" u="sng" dirty="0"/>
              <a:t>two </a:t>
            </a:r>
            <a:r>
              <a:rPr lang="en-US" u="sng" dirty="0" smtClean="0"/>
              <a:t>youth </a:t>
            </a:r>
            <a:r>
              <a:rPr lang="en-US" dirty="0"/>
              <a:t>start </a:t>
            </a:r>
            <a:r>
              <a:rPr lang="en-US" dirty="0" smtClean="0"/>
              <a:t>name-calling.  </a:t>
            </a:r>
            <a:r>
              <a:rPr lang="en-US" dirty="0"/>
              <a:t>On the next play they both try to </a:t>
            </a:r>
            <a:r>
              <a:rPr lang="en-US" dirty="0" smtClean="0"/>
              <a:t>shove </a:t>
            </a:r>
            <a:r>
              <a:rPr lang="en-US" dirty="0"/>
              <a:t>each other harder than necessary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595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9382" y="320634"/>
            <a:ext cx="87046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/>
              <a:t>d.</a:t>
            </a:r>
          </a:p>
          <a:p>
            <a:pPr lvl="0"/>
            <a:r>
              <a:rPr lang="en-US" dirty="0"/>
              <a:t>A </a:t>
            </a:r>
            <a:r>
              <a:rPr lang="en-US" u="sng" dirty="0"/>
              <a:t>new student </a:t>
            </a:r>
            <a:r>
              <a:rPr lang="en-US" dirty="0"/>
              <a:t>at a high school is of Indian decent, his family is Sikh. </a:t>
            </a:r>
            <a:r>
              <a:rPr lang="en-US" u="sng" dirty="0"/>
              <a:t>The student </a:t>
            </a:r>
            <a:r>
              <a:rPr lang="en-US" dirty="0"/>
              <a:t>wears a turban to school and is followed around throughout the day and called names by several male and female high school students. </a:t>
            </a:r>
          </a:p>
        </p:txBody>
      </p:sp>
    </p:spTree>
    <p:extLst>
      <p:ext uri="{BB962C8B-B14F-4D97-AF65-F5344CB8AC3E}">
        <p14:creationId xmlns:p14="http://schemas.microsoft.com/office/powerpoint/2010/main" val="13324594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9382" y="320634"/>
            <a:ext cx="87046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/>
              <a:t>e.</a:t>
            </a:r>
          </a:p>
          <a:p>
            <a:r>
              <a:rPr lang="en-US" dirty="0"/>
              <a:t>A group of friends are hanging out together, the majority of the group starts teasing </a:t>
            </a:r>
            <a:r>
              <a:rPr lang="en-US" u="sng" dirty="0"/>
              <a:t>a member of the group </a:t>
            </a:r>
            <a:r>
              <a:rPr lang="en-US" dirty="0"/>
              <a:t>because they like a </a:t>
            </a:r>
            <a:r>
              <a:rPr lang="en-US" dirty="0" smtClean="0"/>
              <a:t>student. </a:t>
            </a:r>
            <a:r>
              <a:rPr lang="en-US" dirty="0"/>
              <a:t>They start joking about the student that </a:t>
            </a:r>
            <a:r>
              <a:rPr lang="en-US" u="sng" dirty="0"/>
              <a:t>their friend </a:t>
            </a:r>
            <a:r>
              <a:rPr lang="en-US" dirty="0"/>
              <a:t>likes.  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144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1365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1365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70612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0612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9281" y="1231321"/>
            <a:ext cx="40161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>
                <a:latin typeface="Comic Sans MS" panose="030F0702030302020204" pitchFamily="66" charset="0"/>
              </a:rPr>
              <a:t>Upstander</a:t>
            </a:r>
            <a:endParaRPr lang="en-US" sz="60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14046" y="1231320"/>
            <a:ext cx="40520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Comic Sans MS" panose="030F0702030302020204" pitchFamily="66" charset="0"/>
              </a:rPr>
              <a:t>Bystander</a:t>
            </a:r>
            <a:endParaRPr lang="en-US" sz="60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03692" y="3646746"/>
            <a:ext cx="387275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A person who stands by when they see injustice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9280" y="3523636"/>
            <a:ext cx="401618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sz="4800" dirty="0" smtClean="0">
                <a:latin typeface="Comic Sans MS" panose="030F0702030302020204" pitchFamily="66" charset="0"/>
              </a:rPr>
              <a:t>A person who stands up against injustices</a:t>
            </a:r>
            <a:endParaRPr lang="en-US" sz="4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061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1365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1365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70612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0612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7564" y="1077433"/>
            <a:ext cx="40879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Comic Sans MS" panose="030F0702030302020204" pitchFamily="66" charset="0"/>
              </a:rPr>
              <a:t>Conflict</a:t>
            </a:r>
            <a:endParaRPr lang="en-US" sz="80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96117" y="769656"/>
            <a:ext cx="40610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Comic Sans MS" panose="030F0702030302020204" pitchFamily="66" charset="0"/>
              </a:rPr>
              <a:t>Conflict Resolution</a:t>
            </a:r>
            <a:endParaRPr lang="en-US" sz="60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776" y="3613789"/>
            <a:ext cx="419548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An active disagreement between people with opposing opinions or problem-solving approach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49905" y="3646746"/>
            <a:ext cx="39534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Managing or resolving a conflict in a positive way</a:t>
            </a:r>
            <a:endParaRPr lang="en-US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682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1365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1365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70612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0612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6870" y="954323"/>
            <a:ext cx="40610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mic Sans MS" panose="030F0702030302020204" pitchFamily="66" charset="0"/>
              </a:rPr>
              <a:t>Joking</a:t>
            </a:r>
            <a:endParaRPr lang="en-US" sz="96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2851" y="954323"/>
            <a:ext cx="474961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atin typeface="Comic Sans MS" panose="030F0702030302020204" pitchFamily="66" charset="0"/>
              </a:rPr>
              <a:t>Teasing</a:t>
            </a:r>
            <a:endParaRPr lang="en-US" sz="88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0613" y="3523635"/>
            <a:ext cx="431202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Making fun of someone in a playful </a:t>
            </a:r>
            <a:r>
              <a:rPr lang="en-US" sz="4000" dirty="0" smtClean="0">
                <a:latin typeface="Comic Sans MS" panose="030F0702030302020204" pitchFamily="66" charset="0"/>
              </a:rPr>
              <a:t>way, the recipient is having fun too</a:t>
            </a:r>
            <a:endParaRPr lang="en-US" sz="40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8246" y="3523636"/>
            <a:ext cx="399825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Saying or doing something to get a </a:t>
            </a:r>
            <a:r>
              <a:rPr lang="en-US" sz="4000" dirty="0" smtClean="0">
                <a:latin typeface="Comic Sans MS" panose="030F0702030302020204" pitchFamily="66" charset="0"/>
              </a:rPr>
              <a:t>laugh, the recipient laughs too</a:t>
            </a:r>
            <a:endParaRPr lang="en-US" sz="4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126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1365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3435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70612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0612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7906" y="461880"/>
            <a:ext cx="4114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Comic Sans MS" panose="030F0702030302020204" pitchFamily="66" charset="0"/>
              </a:rPr>
              <a:t>Physical Bullying</a:t>
            </a:r>
            <a:endParaRPr lang="en-US" sz="80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05082" y="421341"/>
            <a:ext cx="3962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Comic Sans MS" panose="030F0702030302020204" pitchFamily="66" charset="0"/>
              </a:rPr>
              <a:t>Verbal Bullying</a:t>
            </a:r>
            <a:endParaRPr lang="en-US" sz="80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45423" y="3523636"/>
            <a:ext cx="3962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Repeatedly using hurtful words, statements, and name-calling to gain power and control over a target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5835" y="3615969"/>
            <a:ext cx="404308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Repeatedly using physical actions to gain power and control over a target</a:t>
            </a:r>
            <a:endParaRPr lang="en-US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031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1365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1365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70612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0612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5153" y="718956"/>
            <a:ext cx="40968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Comic Sans MS" panose="030F0702030302020204" pitchFamily="66" charset="0"/>
              </a:rPr>
              <a:t>Relational Aggression</a:t>
            </a:r>
            <a:endParaRPr lang="en-US" sz="60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00599" y="1303731"/>
            <a:ext cx="40341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Cyberbullying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40939" y="3708302"/>
            <a:ext cx="39534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Comic Sans MS" panose="030F0702030302020204" pitchFamily="66" charset="0"/>
              </a:rPr>
              <a:t>Using the Internet, cell phone or other technology to harass, threaten or embarrass or target another person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8941" y="3708302"/>
            <a:ext cx="398929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Comic Sans MS" panose="030F0702030302020204" pitchFamily="66" charset="0"/>
              </a:rPr>
              <a:t>Trying to hurt the relationship of others through manipulation and sabotage in effort to increase your own social standing</a:t>
            </a:r>
            <a:endParaRPr lang="en-US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37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1365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1365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70612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0612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4507" y="1185155"/>
            <a:ext cx="42257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anose="030F0702030302020204" pitchFamily="66" charset="0"/>
              </a:rPr>
              <a:t>Reporting</a:t>
            </a:r>
            <a:endParaRPr lang="en-US" sz="66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67517" y="723491"/>
            <a:ext cx="44733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Comic Sans MS" panose="030F0702030302020204" pitchFamily="66" charset="0"/>
              </a:rPr>
              <a:t>Assertive Communication</a:t>
            </a:r>
            <a:endParaRPr lang="en-US" sz="48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40939" y="3646746"/>
            <a:ext cx="392654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Communicating in a way that expresses yourself effectively and standing up for your point of view, while respecting the rights and beliefs of others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7650" y="3769857"/>
            <a:ext cx="42257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Giving a first-hand account of something that you observed, heard or took part in</a:t>
            </a:r>
            <a:endParaRPr lang="en-US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095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1365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1365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70612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0612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1693" y="584991"/>
            <a:ext cx="39713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Comic Sans MS" panose="030F0702030302020204" pitchFamily="66" charset="0"/>
              </a:rPr>
              <a:t>Arizona Bullying Law for Schools</a:t>
            </a:r>
            <a:endParaRPr lang="en-US" sz="48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2669" y="215659"/>
            <a:ext cx="408790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Comic Sans MS" panose="030F0702030302020204" pitchFamily="66" charset="0"/>
              </a:rPr>
              <a:t>Arizona law on </a:t>
            </a:r>
            <a:r>
              <a:rPr lang="en-US" sz="4800" dirty="0">
                <a:latin typeface="Comic Sans MS" panose="030F0702030302020204" pitchFamily="66" charset="0"/>
              </a:rPr>
              <a:t>bullying and cyberbullying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71462" y="3646746"/>
            <a:ext cx="411031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omic Sans MS" panose="030F0702030302020204" pitchFamily="66" charset="0"/>
              </a:rPr>
              <a:t>Under Arizona law, bullying and cyberbullying are referred to as harassment and threatening or intimidating another person. Arizona law defines harassment as conduct directed at a specific person that would cause a reasonable person to be “seriously alarmed, annoyed or harassed” and that, in fact, does have that effect on the person targeted. 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sz="1600" dirty="0" smtClean="0">
                <a:latin typeface="Comic Sans MS" panose="030F0702030302020204" pitchFamily="66" charset="0"/>
              </a:rPr>
              <a:t>(</a:t>
            </a:r>
            <a:r>
              <a:rPr lang="en-US" sz="1600" dirty="0">
                <a:latin typeface="Comic Sans MS" panose="030F0702030302020204" pitchFamily="66" charset="0"/>
              </a:rPr>
              <a:t>Ariz. Rev. Stat. Ann. § 13-2921.)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1365" y="3523636"/>
            <a:ext cx="421061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Arizona law requires schools to enact and enforce policies and procedures that prohibit students from harassing, intimidating, and bullying other students on school property or school buses, and at school-sponsored activities or events “through the use of electronic technology, communications, networks, forums, or mailing lists. (Ariz. Rev. Stat. Ann. § 15-341.) </a:t>
            </a:r>
          </a:p>
        </p:txBody>
      </p:sp>
    </p:spTree>
    <p:extLst>
      <p:ext uri="{BB962C8B-B14F-4D97-AF65-F5344CB8AC3E}">
        <p14:creationId xmlns:p14="http://schemas.microsoft.com/office/powerpoint/2010/main" val="1185983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1365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1365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70612" y="125506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0612" y="3433483"/>
            <a:ext cx="4312023" cy="32272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127058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416</TotalTime>
  <Words>626</Words>
  <Application>Microsoft Office PowerPoint</Application>
  <PresentationFormat>On-screen Show (4:3)</PresentationFormat>
  <Paragraphs>48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17</cp:revision>
  <dcterms:created xsi:type="dcterms:W3CDTF">2016-10-19T20:04:37Z</dcterms:created>
  <dcterms:modified xsi:type="dcterms:W3CDTF">2016-10-21T01:16:05Z</dcterms:modified>
</cp:coreProperties>
</file>