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Castro" initials="JC" lastIdx="1" clrIdx="0">
    <p:extLst>
      <p:ext uri="{19B8F6BF-5375-455C-9EA6-DF929625EA0E}">
        <p15:presenceInfo xmlns:p15="http://schemas.microsoft.com/office/powerpoint/2012/main" userId="S-1-5-21-2994875558-459195724-1964723830-16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0" autoAdjust="0"/>
    <p:restoredTop sz="94660"/>
  </p:normalViewPr>
  <p:slideViewPr>
    <p:cSldViewPr snapToGrid="0">
      <p:cViewPr varScale="1">
        <p:scale>
          <a:sx n="81" d="100"/>
          <a:sy n="81" d="100"/>
        </p:scale>
        <p:origin x="90" y="7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10-12T15:39:08.213" idx="1">
    <p:pos x="10" y="10"/>
    <p:text>This is similar to Teasing. Could you replace this another example that shows trying to get others to exclude the target. Or add that. Trying to get others to stop being friends with the target. something like that.</p:text>
    <p:extLst>
      <p:ext uri="{C676402C-5697-4E1C-873F-D02D1690AC5C}">
        <p15:threadingInfo xmlns:p15="http://schemas.microsoft.com/office/powerpoint/2012/main" timeZoneBias="42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ED69E6-898A-4B8F-AAF5-FFE99036799A}"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AF95-00D7-416E-8408-26DDDAA0D241}" type="slidenum">
              <a:rPr lang="en-US" smtClean="0"/>
              <a:t>‹#›</a:t>
            </a:fld>
            <a:endParaRPr lang="en-US"/>
          </a:p>
        </p:txBody>
      </p:sp>
    </p:spTree>
    <p:extLst>
      <p:ext uri="{BB962C8B-B14F-4D97-AF65-F5344CB8AC3E}">
        <p14:creationId xmlns:p14="http://schemas.microsoft.com/office/powerpoint/2010/main" val="2125553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ED69E6-898A-4B8F-AAF5-FFE99036799A}"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AF95-00D7-416E-8408-26DDDAA0D241}" type="slidenum">
              <a:rPr lang="en-US" smtClean="0"/>
              <a:t>‹#›</a:t>
            </a:fld>
            <a:endParaRPr lang="en-US"/>
          </a:p>
        </p:txBody>
      </p:sp>
    </p:spTree>
    <p:extLst>
      <p:ext uri="{BB962C8B-B14F-4D97-AF65-F5344CB8AC3E}">
        <p14:creationId xmlns:p14="http://schemas.microsoft.com/office/powerpoint/2010/main" val="958325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ED69E6-898A-4B8F-AAF5-FFE99036799A}"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AF95-00D7-416E-8408-26DDDAA0D241}" type="slidenum">
              <a:rPr lang="en-US" smtClean="0"/>
              <a:t>‹#›</a:t>
            </a:fld>
            <a:endParaRPr lang="en-US"/>
          </a:p>
        </p:txBody>
      </p:sp>
    </p:spTree>
    <p:extLst>
      <p:ext uri="{BB962C8B-B14F-4D97-AF65-F5344CB8AC3E}">
        <p14:creationId xmlns:p14="http://schemas.microsoft.com/office/powerpoint/2010/main" val="4220817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ED69E6-898A-4B8F-AAF5-FFE99036799A}"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AF95-00D7-416E-8408-26DDDAA0D241}" type="slidenum">
              <a:rPr lang="en-US" smtClean="0"/>
              <a:t>‹#›</a:t>
            </a:fld>
            <a:endParaRPr lang="en-US"/>
          </a:p>
        </p:txBody>
      </p:sp>
    </p:spTree>
    <p:extLst>
      <p:ext uri="{BB962C8B-B14F-4D97-AF65-F5344CB8AC3E}">
        <p14:creationId xmlns:p14="http://schemas.microsoft.com/office/powerpoint/2010/main" val="2766819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ED69E6-898A-4B8F-AAF5-FFE99036799A}"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AF95-00D7-416E-8408-26DDDAA0D241}" type="slidenum">
              <a:rPr lang="en-US" smtClean="0"/>
              <a:t>‹#›</a:t>
            </a:fld>
            <a:endParaRPr lang="en-US"/>
          </a:p>
        </p:txBody>
      </p:sp>
    </p:spTree>
    <p:extLst>
      <p:ext uri="{BB962C8B-B14F-4D97-AF65-F5344CB8AC3E}">
        <p14:creationId xmlns:p14="http://schemas.microsoft.com/office/powerpoint/2010/main" val="1736896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BED69E6-898A-4B8F-AAF5-FFE99036799A}"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0AF95-00D7-416E-8408-26DDDAA0D241}" type="slidenum">
              <a:rPr lang="en-US" smtClean="0"/>
              <a:t>‹#›</a:t>
            </a:fld>
            <a:endParaRPr lang="en-US"/>
          </a:p>
        </p:txBody>
      </p:sp>
    </p:spTree>
    <p:extLst>
      <p:ext uri="{BB962C8B-B14F-4D97-AF65-F5344CB8AC3E}">
        <p14:creationId xmlns:p14="http://schemas.microsoft.com/office/powerpoint/2010/main" val="2430035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ED69E6-898A-4B8F-AAF5-FFE99036799A}" type="datetimeFigureOut">
              <a:rPr lang="en-US" smtClean="0"/>
              <a:t>10/13/2016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F0AF95-00D7-416E-8408-26DDDAA0D241}" type="slidenum">
              <a:rPr lang="en-US" smtClean="0"/>
              <a:t>‹#›</a:t>
            </a:fld>
            <a:endParaRPr lang="en-US"/>
          </a:p>
        </p:txBody>
      </p:sp>
    </p:spTree>
    <p:extLst>
      <p:ext uri="{BB962C8B-B14F-4D97-AF65-F5344CB8AC3E}">
        <p14:creationId xmlns:p14="http://schemas.microsoft.com/office/powerpoint/2010/main" val="3591765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ED69E6-898A-4B8F-AAF5-FFE99036799A}" type="datetimeFigureOut">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F0AF95-00D7-416E-8408-26DDDAA0D241}" type="slidenum">
              <a:rPr lang="en-US" smtClean="0"/>
              <a:t>‹#›</a:t>
            </a:fld>
            <a:endParaRPr lang="en-US"/>
          </a:p>
        </p:txBody>
      </p:sp>
    </p:spTree>
    <p:extLst>
      <p:ext uri="{BB962C8B-B14F-4D97-AF65-F5344CB8AC3E}">
        <p14:creationId xmlns:p14="http://schemas.microsoft.com/office/powerpoint/2010/main" val="4142340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ED69E6-898A-4B8F-AAF5-FFE99036799A}" type="datetimeFigureOut">
              <a:rPr lang="en-US" smtClean="0"/>
              <a:t>10/13/2016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F0AF95-00D7-416E-8408-26DDDAA0D241}" type="slidenum">
              <a:rPr lang="en-US" smtClean="0"/>
              <a:t>‹#›</a:t>
            </a:fld>
            <a:endParaRPr lang="en-US"/>
          </a:p>
        </p:txBody>
      </p:sp>
    </p:spTree>
    <p:extLst>
      <p:ext uri="{BB962C8B-B14F-4D97-AF65-F5344CB8AC3E}">
        <p14:creationId xmlns:p14="http://schemas.microsoft.com/office/powerpoint/2010/main" val="4214331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ED69E6-898A-4B8F-AAF5-FFE99036799A}"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0AF95-00D7-416E-8408-26DDDAA0D241}" type="slidenum">
              <a:rPr lang="en-US" smtClean="0"/>
              <a:t>‹#›</a:t>
            </a:fld>
            <a:endParaRPr lang="en-US"/>
          </a:p>
        </p:txBody>
      </p:sp>
    </p:spTree>
    <p:extLst>
      <p:ext uri="{BB962C8B-B14F-4D97-AF65-F5344CB8AC3E}">
        <p14:creationId xmlns:p14="http://schemas.microsoft.com/office/powerpoint/2010/main" val="2002910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ED69E6-898A-4B8F-AAF5-FFE99036799A}"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0AF95-00D7-416E-8408-26DDDAA0D241}" type="slidenum">
              <a:rPr lang="en-US" smtClean="0"/>
              <a:t>‹#›</a:t>
            </a:fld>
            <a:endParaRPr lang="en-US"/>
          </a:p>
        </p:txBody>
      </p:sp>
    </p:spTree>
    <p:extLst>
      <p:ext uri="{BB962C8B-B14F-4D97-AF65-F5344CB8AC3E}">
        <p14:creationId xmlns:p14="http://schemas.microsoft.com/office/powerpoint/2010/main" val="3689358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ED69E6-898A-4B8F-AAF5-FFE99036799A}" type="datetimeFigureOut">
              <a:rPr lang="en-US" smtClean="0"/>
              <a:t>10/13/2016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F0AF95-00D7-416E-8408-26DDDAA0D241}" type="slidenum">
              <a:rPr lang="en-US" smtClean="0"/>
              <a:t>‹#›</a:t>
            </a:fld>
            <a:endParaRPr lang="en-US"/>
          </a:p>
        </p:txBody>
      </p:sp>
    </p:spTree>
    <p:extLst>
      <p:ext uri="{BB962C8B-B14F-4D97-AF65-F5344CB8AC3E}">
        <p14:creationId xmlns:p14="http://schemas.microsoft.com/office/powerpoint/2010/main" val="31573565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3756" y="349988"/>
            <a:ext cx="11744696" cy="4948278"/>
          </a:xfrm>
          <a:prstGeom prst="rect">
            <a:avLst/>
          </a:prstGeom>
        </p:spPr>
        <p:txBody>
          <a:bodyPr wrap="square">
            <a:spAutoFit/>
          </a:bodyPr>
          <a:lstStyle/>
          <a:p>
            <a:pPr algn="ctr">
              <a:lnSpc>
                <a:spcPct val="107000"/>
              </a:lnSpc>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Exclusion</a:t>
            </a:r>
          </a:p>
          <a:p>
            <a:pPr algn="ctr">
              <a:lnSpc>
                <a:spcPct val="107000"/>
              </a:lnSpc>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Intentionally leaving someone out of the social interaction</a:t>
            </a:r>
          </a:p>
          <a:p>
            <a:pPr marL="342900" marR="0" lvl="0" indent="-342900">
              <a:lnSpc>
                <a:spcPct val="107000"/>
              </a:lnSpc>
              <a:spcBef>
                <a:spcPts val="0"/>
              </a:spcBef>
              <a:spcAft>
                <a:spcPts val="0"/>
              </a:spcAft>
              <a:buFont typeface="+mj-lt"/>
              <a:buAutoNum type="alphaLcPeriod"/>
            </a:pPr>
            <a:endParaRPr lang="en-US" sz="24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How does this behavior harm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What would be an example of the opposite behavior that could help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latin typeface="Comic Sans MS" panose="030F0702030302020204" pitchFamily="66" charset="0"/>
                <a:ea typeface="Calibri" panose="020F0502020204030204" pitchFamily="34" charset="0"/>
                <a:cs typeface="Tahoma" panose="020B0604030504040204" pitchFamily="34" charset="0"/>
              </a:rPr>
              <a:t>Is </a:t>
            </a:r>
            <a:r>
              <a:rPr lang="en-US" sz="2000" dirty="0">
                <a:latin typeface="Comic Sans MS" panose="030F0702030302020204" pitchFamily="66" charset="0"/>
                <a:ea typeface="Calibri" panose="020F0502020204030204" pitchFamily="34" charset="0"/>
                <a:cs typeface="Tahoma" panose="020B0604030504040204" pitchFamily="34" charset="0"/>
              </a:rPr>
              <a:t>this behavior illegal or against school rules?</a:t>
            </a:r>
            <a:endParaRPr lang="en-US" sz="2000" dirty="0">
              <a:effectLst/>
              <a:latin typeface="Comic Sans MS" panose="030F0702030302020204"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57700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007" y="33968"/>
            <a:ext cx="11756571" cy="6110071"/>
          </a:xfrm>
          <a:prstGeom prst="rect">
            <a:avLst/>
          </a:prstGeom>
        </p:spPr>
        <p:txBody>
          <a:bodyPr wrap="square">
            <a:spAutoFit/>
          </a:bodyPr>
          <a:lstStyle/>
          <a:p>
            <a:pPr algn="ctr">
              <a:lnSpc>
                <a:spcPct val="115000"/>
              </a:lnSpc>
              <a:spcAft>
                <a:spcPts val="1000"/>
              </a:spcAft>
            </a:pPr>
            <a:r>
              <a:rPr lang="en-US"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Ignoring</a:t>
            </a:r>
          </a:p>
          <a:p>
            <a:pPr algn="ctr">
              <a:lnSpc>
                <a:spcPct val="115000"/>
              </a:lnSpc>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Intentionally refusing to take notice of someone in a social situation</a:t>
            </a:r>
          </a:p>
          <a:p>
            <a:pPr algn="ctr">
              <a:lnSpc>
                <a:spcPct val="115000"/>
              </a:lnSpc>
              <a:spcAft>
                <a:spcPts val="1000"/>
              </a:spcAft>
            </a:pPr>
            <a:endPar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How does this behavior harm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What would be an example of the opposite behavior that could help relationships with the target?</a:t>
            </a:r>
          </a:p>
          <a:p>
            <a:pPr marL="342900" marR="0" lvl="0" indent="-342900">
              <a:lnSpc>
                <a:spcPct val="107000"/>
              </a:lnSpc>
              <a:spcBef>
                <a:spcPts val="0"/>
              </a:spcBef>
              <a:spcAft>
                <a:spcPts val="0"/>
              </a:spcAft>
              <a:buFont typeface="+mj-lt"/>
              <a:buAutoNum type="alphaLcPeriod"/>
            </a:pPr>
            <a:endParaRPr lang="en-US" sz="2000" dirty="0" smtClean="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latin typeface="Comic Sans MS" panose="030F0702030302020204" pitchFamily="66" charset="0"/>
                <a:ea typeface="Calibri" panose="020F0502020204030204" pitchFamily="34" charset="0"/>
                <a:cs typeface="Tahoma" panose="020B0604030504040204" pitchFamily="34" charset="0"/>
              </a:rPr>
              <a:t>Is </a:t>
            </a:r>
            <a:r>
              <a:rPr lang="en-US" sz="2000" dirty="0">
                <a:latin typeface="Comic Sans MS" panose="030F0702030302020204" pitchFamily="66" charset="0"/>
                <a:ea typeface="Calibri" panose="020F0502020204030204" pitchFamily="34" charset="0"/>
                <a:cs typeface="Tahoma" panose="020B0604030504040204" pitchFamily="34" charset="0"/>
              </a:rPr>
              <a:t>this behavior illegal or against school rules?</a:t>
            </a:r>
            <a:r>
              <a:rPr lang="en-US" sz="2400" dirty="0" smtClean="0">
                <a:effectLst/>
                <a:latin typeface="Comic Sans MS" panose="030F0702030302020204" pitchFamily="66" charset="0"/>
                <a:ea typeface="Calibri" panose="020F0502020204030204" pitchFamily="34" charset="0"/>
                <a:cs typeface="Times New Roman" panose="02020603050405020304" pitchFamily="18" charset="0"/>
              </a:rPr>
              <a:t> </a:t>
            </a:r>
          </a:p>
          <a:p>
            <a:pPr algn="ctr">
              <a:lnSpc>
                <a:spcPct val="115000"/>
              </a:lnSpc>
              <a:spcAft>
                <a:spcPts val="1000"/>
              </a:spcAft>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31404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755" y="33968"/>
            <a:ext cx="11827823" cy="6168868"/>
          </a:xfrm>
          <a:prstGeom prst="rect">
            <a:avLst/>
          </a:prstGeom>
        </p:spPr>
        <p:txBody>
          <a:bodyPr wrap="square">
            <a:spAutoFit/>
          </a:bodyPr>
          <a:lstStyle/>
          <a:p>
            <a:pPr algn="ctr">
              <a:lnSpc>
                <a:spcPct val="115000"/>
              </a:lnSpc>
              <a:spcAft>
                <a:spcPts val="1000"/>
              </a:spcAft>
            </a:pPr>
            <a:r>
              <a:rPr lang="en-US"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Spreading Rumors</a:t>
            </a:r>
          </a:p>
          <a:p>
            <a:pPr algn="ctr">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Intentionally repeating unkind and untrue information </a:t>
            </a:r>
          </a:p>
          <a:p>
            <a:pPr algn="ctr">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to make someone look bad to their peers</a:t>
            </a:r>
          </a:p>
          <a:p>
            <a:pPr algn="ctr">
              <a:spcAft>
                <a:spcPts val="1000"/>
              </a:spcAft>
            </a:pPr>
            <a:endPar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How does this behavior harm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What would be an example of the opposite behavior that could help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latin typeface="Comic Sans MS" panose="030F0702030302020204" pitchFamily="66" charset="0"/>
                <a:ea typeface="Calibri" panose="020F0502020204030204" pitchFamily="34" charset="0"/>
                <a:cs typeface="Tahoma" panose="020B0604030504040204" pitchFamily="34" charset="0"/>
              </a:rPr>
              <a:t>Is </a:t>
            </a:r>
            <a:r>
              <a:rPr lang="en-US" sz="2000" dirty="0">
                <a:latin typeface="Comic Sans MS" panose="030F0702030302020204" pitchFamily="66" charset="0"/>
                <a:ea typeface="Calibri" panose="020F0502020204030204" pitchFamily="34" charset="0"/>
                <a:cs typeface="Tahoma" panose="020B0604030504040204" pitchFamily="34" charset="0"/>
              </a:rPr>
              <a:t>this behavior illegal or against school rules?</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 </a:t>
            </a:r>
          </a:p>
          <a:p>
            <a:r>
              <a:rPr lang="en-US" sz="1200" dirty="0"/>
              <a:t> </a:t>
            </a:r>
          </a:p>
          <a:p>
            <a:pPr algn="ctr">
              <a:lnSpc>
                <a:spcPct val="115000"/>
              </a:lnSpc>
              <a:spcAft>
                <a:spcPts val="1000"/>
              </a:spcAft>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90221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257" y="33968"/>
            <a:ext cx="11804073" cy="6430991"/>
          </a:xfrm>
          <a:prstGeom prst="rect">
            <a:avLst/>
          </a:prstGeom>
        </p:spPr>
        <p:txBody>
          <a:bodyPr wrap="square">
            <a:spAutoFit/>
          </a:bodyPr>
          <a:lstStyle/>
          <a:p>
            <a:pPr algn="ctr">
              <a:lnSpc>
                <a:spcPct val="115000"/>
              </a:lnSpc>
              <a:spcAft>
                <a:spcPts val="1000"/>
              </a:spcAft>
            </a:pPr>
            <a:r>
              <a:rPr lang="en-US"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Verbal Insults</a:t>
            </a:r>
          </a:p>
          <a:p>
            <a:pPr algn="ctr">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Put-downs, negative comments to embarrass or humiliate </a:t>
            </a:r>
          </a:p>
          <a:p>
            <a:pPr algn="ctr">
              <a:spcAft>
                <a:spcPts val="1000"/>
              </a:spcAft>
            </a:pPr>
            <a:r>
              <a:rPr lang="en-US" sz="2400" b="1" dirty="0">
                <a:latin typeface="Comic Sans MS" panose="030F0702030302020204" pitchFamily="66" charset="0"/>
                <a:ea typeface="Calibri" panose="020F0502020204030204" pitchFamily="34" charset="0"/>
                <a:cs typeface="Times New Roman" panose="02020603050405020304" pitchFamily="18" charset="0"/>
              </a:rPr>
              <a:t>s</a:t>
            </a: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omeone in front of their peers</a:t>
            </a:r>
          </a:p>
          <a:p>
            <a:pPr algn="ctr">
              <a:spcAft>
                <a:spcPts val="1000"/>
              </a:spcAft>
            </a:pPr>
            <a:endPar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How does this behavior harm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What would be an example of the opposite behavior that could help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latin typeface="Comic Sans MS" panose="030F0702030302020204" pitchFamily="66" charset="0"/>
                <a:ea typeface="Calibri" panose="020F0502020204030204" pitchFamily="34" charset="0"/>
                <a:cs typeface="Tahoma" panose="020B0604030504040204" pitchFamily="34" charset="0"/>
              </a:rPr>
              <a:t>Is </a:t>
            </a:r>
            <a:r>
              <a:rPr lang="en-US" sz="2000" dirty="0">
                <a:latin typeface="Comic Sans MS" panose="030F0702030302020204" pitchFamily="66" charset="0"/>
                <a:ea typeface="Calibri" panose="020F0502020204030204" pitchFamily="34" charset="0"/>
                <a:cs typeface="Tahoma" panose="020B0604030504040204" pitchFamily="34" charset="0"/>
              </a:rPr>
              <a:t>this behavior illegal or against school rules?</a:t>
            </a:r>
            <a:r>
              <a:rPr lang="en-US"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81399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631" y="33968"/>
            <a:ext cx="11673444" cy="6681509"/>
          </a:xfrm>
          <a:prstGeom prst="rect">
            <a:avLst/>
          </a:prstGeom>
        </p:spPr>
        <p:txBody>
          <a:bodyPr wrap="square">
            <a:spAutoFit/>
          </a:bodyPr>
          <a:lstStyle/>
          <a:p>
            <a:pPr algn="ctr">
              <a:lnSpc>
                <a:spcPct val="115000"/>
              </a:lnSpc>
              <a:spcAft>
                <a:spcPts val="1000"/>
              </a:spcAft>
            </a:pPr>
            <a:r>
              <a:rPr lang="en-US"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Teasing</a:t>
            </a:r>
          </a:p>
          <a:p>
            <a:pPr algn="ctr">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Making someone look bad in front of their peers</a:t>
            </a:r>
          </a:p>
          <a:p>
            <a:pPr algn="ctr">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 by making fun of, mocking or annoying them</a:t>
            </a:r>
          </a:p>
          <a:p>
            <a:pPr algn="ctr">
              <a:spcAft>
                <a:spcPts val="1000"/>
              </a:spcAft>
            </a:pPr>
            <a:endPar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How does this behavior harm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What would be an example of the opposite behavior that could help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latin typeface="Comic Sans MS" panose="030F0702030302020204" pitchFamily="66" charset="0"/>
                <a:ea typeface="Calibri" panose="020F0502020204030204" pitchFamily="34" charset="0"/>
                <a:cs typeface="Tahoma" panose="020B0604030504040204" pitchFamily="34" charset="0"/>
              </a:rPr>
              <a:t>Is </a:t>
            </a:r>
            <a:r>
              <a:rPr lang="en-US" sz="2000" dirty="0">
                <a:latin typeface="Comic Sans MS" panose="030F0702030302020204" pitchFamily="66" charset="0"/>
                <a:ea typeface="Calibri" panose="020F0502020204030204" pitchFamily="34" charset="0"/>
                <a:cs typeface="Tahoma" panose="020B0604030504040204" pitchFamily="34" charset="0"/>
              </a:rPr>
              <a:t>this behavior illegal or against school rules?</a:t>
            </a: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 </a:t>
            </a:r>
          </a:p>
          <a:p>
            <a:r>
              <a:rPr lang="en-US" sz="1200" dirty="0"/>
              <a:t> </a:t>
            </a:r>
          </a:p>
          <a:p>
            <a:pPr algn="ctr">
              <a:lnSpc>
                <a:spcPct val="115000"/>
              </a:lnSpc>
              <a:spcAft>
                <a:spcPts val="1000"/>
              </a:spcAft>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86998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255" y="33968"/>
            <a:ext cx="11827823" cy="6430991"/>
          </a:xfrm>
          <a:prstGeom prst="rect">
            <a:avLst/>
          </a:prstGeom>
        </p:spPr>
        <p:txBody>
          <a:bodyPr wrap="square">
            <a:spAutoFit/>
          </a:bodyPr>
          <a:lstStyle/>
          <a:p>
            <a:pPr algn="ctr">
              <a:lnSpc>
                <a:spcPct val="115000"/>
              </a:lnSpc>
              <a:spcAft>
                <a:spcPts val="1000"/>
              </a:spcAft>
            </a:pPr>
            <a:r>
              <a:rPr lang="en-US"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Taunting</a:t>
            </a:r>
          </a:p>
          <a:p>
            <a:pPr algn="ctr">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Provoking or challenging someone </a:t>
            </a:r>
          </a:p>
          <a:p>
            <a:pPr algn="ctr">
              <a:spcAft>
                <a:spcPts val="1000"/>
              </a:spcAft>
            </a:pPr>
            <a:r>
              <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rPr>
              <a:t>to make them look bad in front of their peers</a:t>
            </a:r>
          </a:p>
          <a:p>
            <a:pPr algn="ctr">
              <a:spcAft>
                <a:spcPts val="1000"/>
              </a:spcAft>
            </a:pPr>
            <a:endParaRPr lang="en-US" sz="24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How does this behavior harm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What would be an example of the opposite behavior that could help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latin typeface="Comic Sans MS" panose="030F0702030302020204" pitchFamily="66" charset="0"/>
                <a:ea typeface="Calibri" panose="020F0502020204030204" pitchFamily="34" charset="0"/>
                <a:cs typeface="Tahoma" panose="020B0604030504040204" pitchFamily="34" charset="0"/>
              </a:rPr>
              <a:t>Is </a:t>
            </a:r>
            <a:r>
              <a:rPr lang="en-US" sz="2000" dirty="0">
                <a:latin typeface="Comic Sans MS" panose="030F0702030302020204" pitchFamily="66" charset="0"/>
                <a:ea typeface="Calibri" panose="020F0502020204030204" pitchFamily="34" charset="0"/>
                <a:cs typeface="Tahoma" panose="020B0604030504040204" pitchFamily="34" charset="0"/>
              </a:rPr>
              <a:t>this behavior illegal or against school rules?</a:t>
            </a:r>
            <a:endParaRPr lang="en-US"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99734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130" y="200222"/>
            <a:ext cx="11851574" cy="6047296"/>
          </a:xfrm>
          <a:prstGeom prst="rect">
            <a:avLst/>
          </a:prstGeom>
        </p:spPr>
        <p:txBody>
          <a:bodyPr wrap="square">
            <a:spAutoFit/>
          </a:bodyPr>
          <a:lstStyle/>
          <a:p>
            <a:pPr algn="ctr">
              <a:lnSpc>
                <a:spcPct val="115000"/>
              </a:lnSpc>
              <a:spcAft>
                <a:spcPts val="1000"/>
              </a:spcAft>
            </a:pPr>
            <a:endParaRPr lang="en-US"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2400" b="1" dirty="0" smtClean="0">
                <a:latin typeface="Comic Sans MS" panose="030F0702030302020204" pitchFamily="66" charset="0"/>
              </a:rPr>
              <a:t>Intimidations</a:t>
            </a:r>
          </a:p>
          <a:p>
            <a:pPr algn="ctr"/>
            <a:r>
              <a:rPr lang="en-US" sz="2400" b="1" dirty="0" smtClean="0">
                <a:latin typeface="Comic Sans MS" panose="030F0702030302020204" pitchFamily="66" charset="0"/>
              </a:rPr>
              <a:t>Frighten someone by causing fear of injury or harm</a:t>
            </a:r>
          </a:p>
          <a:p>
            <a:pPr algn="ctr"/>
            <a:endParaRPr lang="en-US" sz="2400" b="1" dirty="0" smtClean="0">
              <a:latin typeface="Comic Sans MS" panose="030F0702030302020204" pitchFamily="66"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How does this behavior harm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What would be an example of the opposite behavior that could help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latin typeface="Comic Sans MS" panose="030F0702030302020204" pitchFamily="66" charset="0"/>
                <a:ea typeface="Calibri" panose="020F0502020204030204" pitchFamily="34" charset="0"/>
                <a:cs typeface="Tahoma" panose="020B0604030504040204" pitchFamily="34" charset="0"/>
              </a:rPr>
              <a:t>Is </a:t>
            </a:r>
            <a:r>
              <a:rPr lang="en-US" sz="2000" dirty="0">
                <a:latin typeface="Comic Sans MS" panose="030F0702030302020204" pitchFamily="66" charset="0"/>
                <a:ea typeface="Calibri" panose="020F0502020204030204" pitchFamily="34" charset="0"/>
                <a:cs typeface="Tahoma" panose="020B0604030504040204" pitchFamily="34" charset="0"/>
              </a:rPr>
              <a:t>this behavior illegal or against school rules?</a:t>
            </a:r>
            <a:endParaRPr lang="en-US" sz="1200" dirty="0" smtClean="0"/>
          </a:p>
          <a:p>
            <a:endParaRPr lang="en-US" sz="1200" dirty="0" smtClean="0"/>
          </a:p>
          <a:p>
            <a:r>
              <a:rPr lang="en-US" sz="1200" dirty="0" smtClean="0"/>
              <a:t> </a:t>
            </a:r>
          </a:p>
          <a:p>
            <a:pPr algn="ctr">
              <a:lnSpc>
                <a:spcPct val="115000"/>
              </a:lnSpc>
              <a:spcAft>
                <a:spcPts val="1000"/>
              </a:spcAft>
            </a:pPr>
            <a:endParaRPr lang="en-US" sz="1200" dirty="0" smtClean="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58457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881" y="33968"/>
            <a:ext cx="11887200" cy="4890570"/>
          </a:xfrm>
          <a:prstGeom prst="rect">
            <a:avLst/>
          </a:prstGeom>
        </p:spPr>
        <p:txBody>
          <a:bodyPr wrap="square">
            <a:spAutoFit/>
          </a:bodyPr>
          <a:lstStyle/>
          <a:p>
            <a:r>
              <a:rPr lang="en-US" sz="1200" dirty="0"/>
              <a:t> </a:t>
            </a:r>
          </a:p>
          <a:p>
            <a:pPr algn="ctr"/>
            <a:r>
              <a:rPr lang="en-US" sz="2400" b="1" dirty="0">
                <a:latin typeface="Comic Sans MS" panose="030F0702030302020204" pitchFamily="66" charset="0"/>
              </a:rPr>
              <a:t>Eye </a:t>
            </a:r>
            <a:r>
              <a:rPr lang="en-US" sz="2400" b="1" dirty="0" smtClean="0">
                <a:latin typeface="Comic Sans MS" panose="030F0702030302020204" pitchFamily="66" charset="0"/>
              </a:rPr>
              <a:t>Rolling</a:t>
            </a:r>
          </a:p>
          <a:p>
            <a:pPr algn="ctr"/>
            <a:r>
              <a:rPr lang="en-US" sz="2400" b="1" dirty="0" smtClean="0">
                <a:latin typeface="Comic Sans MS" panose="030F0702030302020204" pitchFamily="66" charset="0"/>
              </a:rPr>
              <a:t>Showing </a:t>
            </a:r>
            <a:r>
              <a:rPr lang="en-US" sz="2400" b="1" dirty="0">
                <a:latin typeface="Comic Sans MS" panose="030F0702030302020204" pitchFamily="66" charset="0"/>
              </a:rPr>
              <a:t>someone rejection or contempt</a:t>
            </a:r>
          </a:p>
          <a:p>
            <a:pPr algn="ctr"/>
            <a:r>
              <a:rPr lang="en-US" sz="2400" b="1" dirty="0">
                <a:latin typeface="Comic Sans MS" panose="030F0702030302020204" pitchFamily="66" charset="0"/>
              </a:rPr>
              <a:t> </a:t>
            </a: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How does this behavior harm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effectLst/>
                <a:latin typeface="Comic Sans MS" panose="030F0702030302020204" pitchFamily="66" charset="0"/>
                <a:ea typeface="Calibri" panose="020F0502020204030204" pitchFamily="34" charset="0"/>
                <a:cs typeface="Tahoma" panose="020B0604030504040204" pitchFamily="34" charset="0"/>
              </a:rPr>
              <a:t>What would be an example of the opposite behavior that could help relationships with the target?</a:t>
            </a:r>
          </a:p>
          <a:p>
            <a:pPr marL="342900" marR="0" lvl="0" indent="-342900">
              <a:lnSpc>
                <a:spcPct val="107000"/>
              </a:lnSpc>
              <a:spcBef>
                <a:spcPts val="0"/>
              </a:spcBef>
              <a:spcAft>
                <a:spcPts val="0"/>
              </a:spcAft>
              <a:buFont typeface="+mj-lt"/>
              <a:buAutoNum type="alphaLcPeriod"/>
            </a:pPr>
            <a:endParaRPr lang="en-US" sz="20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0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000" dirty="0" smtClean="0">
                <a:latin typeface="Comic Sans MS" panose="030F0702030302020204" pitchFamily="66" charset="0"/>
                <a:ea typeface="Calibri" panose="020F0502020204030204" pitchFamily="34" charset="0"/>
                <a:cs typeface="Tahoma" panose="020B0604030504040204" pitchFamily="34" charset="0"/>
              </a:rPr>
              <a:t>Is </a:t>
            </a:r>
            <a:r>
              <a:rPr lang="en-US" sz="2000" dirty="0">
                <a:latin typeface="Comic Sans MS" panose="030F0702030302020204" pitchFamily="66" charset="0"/>
                <a:ea typeface="Calibri" panose="020F0502020204030204" pitchFamily="34" charset="0"/>
                <a:cs typeface="Tahoma" panose="020B0604030504040204" pitchFamily="34" charset="0"/>
              </a:rPr>
              <a:t>this behavior illegal or against school rules?</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46686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379" y="33968"/>
            <a:ext cx="11875325" cy="5918415"/>
          </a:xfrm>
          <a:prstGeom prst="rect">
            <a:avLst/>
          </a:prstGeom>
        </p:spPr>
        <p:txBody>
          <a:bodyPr wrap="square">
            <a:spAutoFit/>
          </a:bodyPr>
          <a:lstStyle/>
          <a:p>
            <a:r>
              <a:rPr lang="en-US" sz="1200" dirty="0"/>
              <a:t> </a:t>
            </a:r>
          </a:p>
          <a:p>
            <a:r>
              <a:rPr lang="en-US" sz="1200" dirty="0"/>
              <a:t> </a:t>
            </a:r>
          </a:p>
          <a:p>
            <a:pPr algn="ctr"/>
            <a:r>
              <a:rPr lang="en-US" sz="2400" b="1" dirty="0">
                <a:latin typeface="Comic Sans MS" panose="030F0702030302020204" pitchFamily="66" charset="0"/>
              </a:rPr>
              <a:t>Cyber </a:t>
            </a:r>
            <a:r>
              <a:rPr lang="en-US" sz="2400" b="1" dirty="0" smtClean="0">
                <a:latin typeface="Comic Sans MS" panose="030F0702030302020204" pitchFamily="66" charset="0"/>
              </a:rPr>
              <a:t>Bullying</a:t>
            </a:r>
          </a:p>
          <a:p>
            <a:pPr algn="ctr"/>
            <a:r>
              <a:rPr lang="en-US" sz="2400" b="1" dirty="0" smtClean="0">
                <a:latin typeface="Comic Sans MS" panose="030F0702030302020204" pitchFamily="66" charset="0"/>
              </a:rPr>
              <a:t>Using </a:t>
            </a:r>
            <a:r>
              <a:rPr lang="en-US" sz="2400" b="1" dirty="0">
                <a:latin typeface="Comic Sans MS" panose="030F0702030302020204" pitchFamily="66" charset="0"/>
              </a:rPr>
              <a:t>technology to embarrass, humiliate, threaten or </a:t>
            </a:r>
            <a:r>
              <a:rPr lang="en-US" sz="2400" b="1" dirty="0" smtClean="0">
                <a:latin typeface="Comic Sans MS" panose="030F0702030302020204" pitchFamily="66" charset="0"/>
              </a:rPr>
              <a:t>intimidate</a:t>
            </a:r>
          </a:p>
          <a:p>
            <a:pPr algn="ctr"/>
            <a:endParaRPr lang="en-US" sz="2400" b="1" dirty="0">
              <a:latin typeface="Comic Sans MS" panose="030F0702030302020204" pitchFamily="66" charset="0"/>
            </a:endParaRPr>
          </a:p>
          <a:p>
            <a:r>
              <a:rPr lang="en-US" sz="1200" dirty="0">
                <a:latin typeface="Comic Sans MS" panose="030F0702030302020204" pitchFamily="66" charset="0"/>
              </a:rPr>
              <a:t> </a:t>
            </a:r>
          </a:p>
          <a:p>
            <a:pPr marL="342900" marR="0" lvl="0" indent="-342900">
              <a:lnSpc>
                <a:spcPct val="107000"/>
              </a:lnSpc>
              <a:spcBef>
                <a:spcPts val="0"/>
              </a:spcBef>
              <a:spcAft>
                <a:spcPts val="0"/>
              </a:spcAft>
              <a:buFont typeface="+mj-lt"/>
              <a:buAutoNum type="alphaLcPeriod"/>
            </a:pPr>
            <a:r>
              <a:rPr lang="en-US" sz="2400" dirty="0" smtClean="0">
                <a:effectLst/>
                <a:latin typeface="Comic Sans MS" panose="030F0702030302020204" pitchFamily="66" charset="0"/>
                <a:ea typeface="Calibri" panose="020F0502020204030204" pitchFamily="34" charset="0"/>
                <a:cs typeface="Tahoma" panose="020B0604030504040204" pitchFamily="34" charset="0"/>
              </a:rPr>
              <a:t>How does this behavior harm relationships with the target?</a:t>
            </a:r>
          </a:p>
          <a:p>
            <a:pPr marL="342900" marR="0" lvl="0" indent="-342900">
              <a:lnSpc>
                <a:spcPct val="107000"/>
              </a:lnSpc>
              <a:spcBef>
                <a:spcPts val="0"/>
              </a:spcBef>
              <a:spcAft>
                <a:spcPts val="0"/>
              </a:spcAft>
              <a:buFont typeface="+mj-lt"/>
              <a:buAutoNum type="alphaLcPeriod"/>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4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4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400" dirty="0" smtClean="0">
                <a:effectLst/>
                <a:latin typeface="Comic Sans MS" panose="030F0702030302020204" pitchFamily="66" charset="0"/>
                <a:ea typeface="Calibri" panose="020F0502020204030204" pitchFamily="34" charset="0"/>
                <a:cs typeface="Tahoma" panose="020B0604030504040204" pitchFamily="34" charset="0"/>
              </a:rPr>
              <a:t>What would be an example of the opposite behavior that could help relationships with the target?</a:t>
            </a:r>
          </a:p>
          <a:p>
            <a:pPr marL="342900" marR="0" lvl="0" indent="-342900">
              <a:lnSpc>
                <a:spcPct val="107000"/>
              </a:lnSpc>
              <a:spcBef>
                <a:spcPts val="0"/>
              </a:spcBef>
              <a:spcAft>
                <a:spcPts val="0"/>
              </a:spcAft>
              <a:buFont typeface="+mj-lt"/>
              <a:buAutoNum type="alphaLcPeriod"/>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400" dirty="0" smtClean="0">
              <a:effectLst/>
              <a:latin typeface="Comic Sans MS" panose="030F0702030302020204" pitchFamily="66" charset="0"/>
              <a:ea typeface="Calibri" panose="020F0502020204030204" pitchFamily="34" charset="0"/>
              <a:cs typeface="Tahoma" panose="020B0604030504040204" pitchFamily="34" charset="0"/>
            </a:endParaRPr>
          </a:p>
          <a:p>
            <a:pPr marL="342900" marR="0" lvl="0" indent="-342900">
              <a:lnSpc>
                <a:spcPct val="107000"/>
              </a:lnSpc>
              <a:spcBef>
                <a:spcPts val="0"/>
              </a:spcBef>
              <a:spcAft>
                <a:spcPts val="0"/>
              </a:spcAft>
              <a:buFont typeface="+mj-lt"/>
              <a:buAutoNum type="alphaLcPeriod"/>
            </a:pPr>
            <a:endParaRPr lang="en-US" sz="24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sz="2400" smtClean="0">
                <a:latin typeface="Comic Sans MS" panose="030F0702030302020204" pitchFamily="66" charset="0"/>
                <a:ea typeface="Calibri" panose="020F0502020204030204" pitchFamily="34" charset="0"/>
                <a:cs typeface="Tahoma" panose="020B0604030504040204" pitchFamily="34" charset="0"/>
              </a:rPr>
              <a:t>Is </a:t>
            </a:r>
            <a:r>
              <a:rPr lang="en-US" sz="2400" dirty="0">
                <a:latin typeface="Comic Sans MS" panose="030F0702030302020204" pitchFamily="66" charset="0"/>
                <a:ea typeface="Calibri" panose="020F0502020204030204" pitchFamily="34" charset="0"/>
                <a:cs typeface="Tahoma" panose="020B0604030504040204" pitchFamily="34" charset="0"/>
              </a:rPr>
              <a:t>this behavior illegal or against school rules?</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679619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91</Words>
  <Application>Microsoft Office PowerPoint</Application>
  <PresentationFormat>Widescreen</PresentationFormat>
  <Paragraphs>126</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Comic Sans MS</vt:lpstr>
      <vt:lpstr>Tahoma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6</cp:revision>
  <dcterms:created xsi:type="dcterms:W3CDTF">2016-10-12T19:20:22Z</dcterms:created>
  <dcterms:modified xsi:type="dcterms:W3CDTF">2016-10-13T23:18:51Z</dcterms:modified>
</cp:coreProperties>
</file>