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61" r:id="rId5"/>
    <p:sldId id="260" r:id="rId6"/>
    <p:sldId id="262" r:id="rId7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udent Word Puzzles" id="{9B641A63-F8AB-435F-BCB4-F97B66DC72A2}">
          <p14:sldIdLst>
            <p14:sldId id="256"/>
            <p14:sldId id="257"/>
            <p14:sldId id="258"/>
          </p14:sldIdLst>
        </p14:section>
        <p14:section name="Facilitator Key" id="{814A5E9C-5E4D-4568-BA82-4AB160E6F1AE}">
          <p14:sldIdLst>
            <p14:sldId id="261"/>
            <p14:sldId id="260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2CA4A363-5ACD-49CC-8438-6C187EAE1948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FC83382D-C01A-4F8C-B715-4FDA1AA9A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69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726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22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15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99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97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3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25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82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745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4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94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7DD29-B672-44BC-9D41-D740E04A2337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EFCD5-A5DD-4212-9B4C-4B8830D51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2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634" y="344110"/>
            <a:ext cx="10580914" cy="637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  Number the following lines so that the lines would read in the correct order.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___that prohibit students from harassing, intimidating, and bullying other students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___to enact and enforce policies and procedures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___(Ariz. Rev. Stat. Ann. § 15-341)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4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___“through the use of electronic technology, communications, networks, forums, or mailing lists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___on school property or school buses, and at school-sponsored activities or events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___Arizona law requires schools </a:t>
            </a:r>
          </a:p>
        </p:txBody>
      </p:sp>
    </p:spTree>
    <p:extLst>
      <p:ext uri="{BB962C8B-B14F-4D97-AF65-F5344CB8AC3E}">
        <p14:creationId xmlns:p14="http://schemas.microsoft.com/office/powerpoint/2010/main" val="1638923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1881" y="242983"/>
            <a:ext cx="10580914" cy="6569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US" sz="14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Directions:  Match the phrase to the correct line by filling in the correct letter in the space provided.</a:t>
            </a:r>
          </a:p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US" sz="1400" dirty="0" smtClean="0">
                <a:solidFill>
                  <a:srgbClr val="272727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en-US" sz="1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person is also a misdemeanor crime in Arizona. (Ariz. Rev. Stat. Ann. § 13-1202.) A person commits this crime by using ___ that conveys a threat:</a:t>
            </a:r>
            <a:endParaRPr lang="en-US" sz="14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en-US" sz="1400" dirty="0">
                <a:solidFill>
                  <a:srgbClr val="272727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___to another person or his or her property,</a:t>
            </a:r>
            <a:endParaRPr lang="en-US" sz="14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US" sz="1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person commits the misdemeanor crime of harassment in Arizona by:</a:t>
            </a:r>
            <a:endParaRPr lang="en-US" sz="14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en-US" sz="1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communicating with another person in a manner that is ___ means</a:t>
            </a:r>
            <a:endParaRPr lang="en-US" sz="14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en-US" sz="1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___after being asked to stop doing so</a:t>
            </a:r>
            <a:endParaRPr lang="en-US" sz="14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en-US" sz="1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___acts</a:t>
            </a:r>
            <a:r>
              <a:rPr lang="en-US" sz="14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harass another person</a:t>
            </a:r>
            <a:endParaRPr lang="en-US" sz="14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en-US" sz="1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___of another person for no legitimate purpose</a:t>
            </a:r>
            <a:endParaRPr lang="en-US" sz="14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US" sz="1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(Ariz. Rev. Stat. Ann. § 13-2921.)</a:t>
            </a:r>
          </a:p>
          <a:p>
            <a:pPr>
              <a:lnSpc>
                <a:spcPct val="115000"/>
              </a:lnSpc>
              <a:spcAft>
                <a:spcPts val="900"/>
              </a:spcAft>
            </a:pPr>
            <a:endParaRPr lang="en-US" sz="1400" dirty="0">
              <a:solidFill>
                <a:srgbClr val="272727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900"/>
              </a:spcAft>
            </a:pPr>
            <a:r>
              <a:rPr lang="en-US" sz="14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 cause physical injury or damage</a:t>
            </a:r>
            <a:endParaRPr lang="en-US" sz="1400" dirty="0">
              <a:solidFill>
                <a:srgbClr val="272727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900"/>
              </a:spcAft>
            </a:pPr>
            <a:r>
              <a:rPr lang="en-US" sz="14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(B) engages in surveillance</a:t>
            </a:r>
          </a:p>
          <a:p>
            <a:pPr algn="ctr">
              <a:lnSpc>
                <a:spcPct val="115000"/>
              </a:lnSpc>
              <a:spcAft>
                <a:spcPts val="900"/>
              </a:spcAft>
            </a:pPr>
            <a:r>
              <a:rPr lang="en-US" sz="14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(C) follows another person in a public place</a:t>
            </a:r>
          </a:p>
          <a:p>
            <a:pPr algn="ctr">
              <a:lnSpc>
                <a:spcPct val="115000"/>
              </a:lnSpc>
              <a:spcAft>
                <a:spcPts val="900"/>
              </a:spcAft>
            </a:pPr>
            <a:r>
              <a:rPr lang="en-US" sz="14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(D) harassing by verbal, electronic, or written</a:t>
            </a:r>
            <a:endParaRPr lang="en-US" sz="14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900"/>
              </a:spcAft>
            </a:pPr>
            <a:r>
              <a:rPr lang="en-US" sz="14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(E) language or conduct</a:t>
            </a:r>
          </a:p>
          <a:p>
            <a:pPr algn="ctr">
              <a:lnSpc>
                <a:spcPct val="115000"/>
              </a:lnSpc>
              <a:spcAft>
                <a:spcPts val="900"/>
              </a:spcAft>
            </a:pPr>
            <a:r>
              <a:rPr lang="en-US" sz="14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(F) repeatedly commits</a:t>
            </a:r>
          </a:p>
          <a:p>
            <a:pPr algn="ctr">
              <a:lnSpc>
                <a:spcPct val="115000"/>
              </a:lnSpc>
              <a:spcAft>
                <a:spcPts val="900"/>
              </a:spcAft>
            </a:pPr>
            <a:r>
              <a:rPr lang="en-US" sz="14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(G) Threatening or intimidating</a:t>
            </a:r>
            <a:endParaRPr lang="en-US" sz="14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900"/>
              </a:spcAft>
            </a:pPr>
            <a:endParaRPr lang="en-US" sz="14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570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3133" y="189731"/>
            <a:ext cx="10438410" cy="4206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  Unscramble the following words to read the Arizona Law.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solidFill>
                <a:srgbClr val="272727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Under Arizona law, </a:t>
            </a:r>
            <a:r>
              <a:rPr lang="en-US" sz="2400" u="sng" dirty="0" smtClean="0">
                <a:solidFill>
                  <a:srgbClr val="272727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LBGYIUNL</a:t>
            </a:r>
            <a:r>
              <a:rPr lang="en-US" sz="2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24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BCEGILNRUYBL</a:t>
            </a:r>
            <a:r>
              <a:rPr lang="en-US" sz="2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are referred to as </a:t>
            </a:r>
            <a:r>
              <a:rPr lang="en-US" sz="24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AAMNHTESSR</a:t>
            </a:r>
            <a:r>
              <a:rPr lang="en-US" sz="2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24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AREEGHITNNT</a:t>
            </a:r>
            <a:r>
              <a:rPr lang="en-US" sz="2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en-US" sz="24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IIIINNMTTADG</a:t>
            </a:r>
            <a:r>
              <a:rPr lang="en-US" sz="2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another person. Arizona law defines harassment as conduct directed at a specific person that would cause a reasonable person to be “seriously </a:t>
            </a:r>
            <a:r>
              <a:rPr lang="en-US" sz="24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ADEAMRL</a:t>
            </a:r>
            <a:r>
              <a:rPr lang="en-US" sz="2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DEYNAON</a:t>
            </a:r>
            <a:r>
              <a:rPr lang="en-US" sz="2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or harassed” and that, in fact, does have that effect on the person </a:t>
            </a:r>
            <a:r>
              <a:rPr lang="en-US" sz="24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TRAEGTDE</a:t>
            </a:r>
            <a:r>
              <a:rPr lang="en-US" sz="2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(Ariz. Rev. Stat. Ann. § 13-2921.)</a:t>
            </a:r>
            <a:endParaRPr lang="en-US" sz="24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339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4384" y="735996"/>
            <a:ext cx="10438410" cy="4778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  Unscramble the following words.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2800" dirty="0">
              <a:solidFill>
                <a:srgbClr val="272727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Under Arizona law, </a:t>
            </a:r>
            <a:r>
              <a:rPr lang="en-US" sz="28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bullying</a:t>
            </a:r>
            <a:r>
              <a:rPr lang="en-US" sz="28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28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cyberbullying</a:t>
            </a:r>
            <a:r>
              <a:rPr lang="en-US" sz="28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are referred to as </a:t>
            </a:r>
            <a:r>
              <a:rPr lang="en-US" sz="28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harassment</a:t>
            </a:r>
            <a:r>
              <a:rPr lang="en-US" sz="28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28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threatening</a:t>
            </a:r>
            <a:r>
              <a:rPr lang="en-US" sz="28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en-US" sz="28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intimidating</a:t>
            </a:r>
            <a:r>
              <a:rPr lang="en-US" sz="28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another person. Arizona law defines harassment as conduct directed at a specific person that would cause a reasonable person to be “seriously </a:t>
            </a:r>
            <a:r>
              <a:rPr lang="en-US" sz="28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alarmed</a:t>
            </a:r>
            <a:r>
              <a:rPr lang="en-US" sz="28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8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annoyed</a:t>
            </a:r>
            <a:r>
              <a:rPr lang="en-US" sz="28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or harassed” and that, in fact, does have that effect on the person </a:t>
            </a:r>
            <a:r>
              <a:rPr lang="en-US" sz="28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targeted</a:t>
            </a:r>
            <a:r>
              <a:rPr lang="en-US" sz="28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(Ariz. Rev. Stat. Ann. § 13-2921.)</a:t>
            </a:r>
            <a:endParaRPr lang="en-US" sz="28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26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634" y="344110"/>
            <a:ext cx="10580914" cy="6405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  Number the following lines in the correct order.</a:t>
            </a:r>
          </a:p>
          <a:p>
            <a:pPr>
              <a:spcAft>
                <a:spcPts val="1000"/>
              </a:spcAft>
            </a:pPr>
            <a:r>
              <a:rPr lang="en-US" sz="20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en-US" sz="2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that prohibit students from harassing, intimidating, and bullying other students </a:t>
            </a:r>
          </a:p>
          <a:p>
            <a:pPr>
              <a:spcAft>
                <a:spcPts val="1000"/>
              </a:spcAft>
            </a:pPr>
            <a:r>
              <a:rPr lang="en-US" sz="20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2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to enact and enforce policies and procedures </a:t>
            </a:r>
          </a:p>
          <a:p>
            <a:pPr>
              <a:spcAft>
                <a:spcPts val="1000"/>
              </a:spcAft>
            </a:pPr>
            <a:r>
              <a:rPr lang="en-US" sz="20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US" sz="2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(Ariz. Rev. Stat. Ann. § 15-341)</a:t>
            </a:r>
          </a:p>
          <a:p>
            <a:pPr>
              <a:spcAft>
                <a:spcPts val="1000"/>
              </a:spcAft>
            </a:pPr>
            <a:r>
              <a:rPr lang="en-US" sz="20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2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“through the use of electronic technology, communications, networks, forums, or mailing lists</a:t>
            </a:r>
          </a:p>
          <a:p>
            <a:pPr>
              <a:spcAft>
                <a:spcPts val="1000"/>
              </a:spcAft>
            </a:pPr>
            <a:r>
              <a:rPr lang="en-US" sz="20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en-US" sz="2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on school property or school buses, and at school-sponsored activities or events</a:t>
            </a:r>
          </a:p>
          <a:p>
            <a:pPr>
              <a:spcAft>
                <a:spcPts val="1000"/>
              </a:spcAft>
            </a:pPr>
            <a:r>
              <a:rPr lang="en-US" sz="2000" u="sng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en-US" sz="2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Arizona law requires schools </a:t>
            </a:r>
          </a:p>
          <a:p>
            <a:pPr>
              <a:spcAft>
                <a:spcPts val="1000"/>
              </a:spcAft>
            </a:pPr>
            <a:endParaRPr lang="en-US" dirty="0" smtClean="0">
              <a:solidFill>
                <a:srgbClr val="272727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-Arizona law requires schools 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-to enact and enforce policies and procedures 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-that prohibit students from harassing, intimidating, and bullying other students 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-on school property or school buses, and at school-sponsored activities or events 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- “through the use of electronic technology, communications, networks, forums, or mailing lists. 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-(Ariz. Rev. Stat. Ann. § 15-341.)</a:t>
            </a:r>
            <a:endParaRPr lang="en-US" sz="2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endParaRPr lang="en-US" dirty="0">
              <a:solidFill>
                <a:srgbClr val="272727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993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002" y="124231"/>
            <a:ext cx="12096997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Directions:  Match the phrase to the correct line by filling in the correct letter in the space provided.</a:t>
            </a:r>
          </a:p>
          <a:p>
            <a:pPr>
              <a:spcAft>
                <a:spcPts val="900"/>
              </a:spcAft>
            </a:pPr>
            <a:r>
              <a:rPr lang="en-US" sz="1000" dirty="0" smtClean="0">
                <a:solidFill>
                  <a:srgbClr val="272727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(G) </a:t>
            </a: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person is also a misdemeanor crime in Arizona. (Ariz. Rev. Stat. Ann. § 13-1202.) A person commits this crime by using (E) that conveys a threat:</a:t>
            </a:r>
            <a:endParaRPr lang="en-US" sz="10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(A) to another person or his or her property,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900"/>
              </a:spcAft>
            </a:pP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person commits the misdemeanor crime of harassment in Arizona by:</a:t>
            </a:r>
            <a:endParaRPr lang="en-US" sz="10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communicating with another person in a manner that is (D) means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(C) after being asked to stop doing so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(F) acts</a:t>
            </a: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harass another person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(B) of another person for no legitimate purpose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900"/>
              </a:spcAft>
            </a:pP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(Ariz. Rev. Stat. Ann. § 13-2921.)</a:t>
            </a:r>
          </a:p>
          <a:p>
            <a:pPr algn="ctr">
              <a:spcAft>
                <a:spcPts val="900"/>
              </a:spcAf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 cause physical injury or damage</a:t>
            </a:r>
            <a:endParaRPr lang="en-US" sz="1000" dirty="0" smtClean="0">
              <a:solidFill>
                <a:srgbClr val="272727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900"/>
              </a:spcAf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(B) engages in surveillance</a:t>
            </a:r>
          </a:p>
          <a:p>
            <a:pPr algn="ctr">
              <a:spcAft>
                <a:spcPts val="900"/>
              </a:spcAf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(C) follows another person in a public place</a:t>
            </a:r>
          </a:p>
          <a:p>
            <a:pPr algn="ctr">
              <a:spcAft>
                <a:spcPts val="900"/>
              </a:spcAf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(D) harassing by verbal, electronic, or written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900"/>
              </a:spcAf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(E) language or conduct</a:t>
            </a:r>
          </a:p>
          <a:p>
            <a:pPr algn="ctr">
              <a:spcAft>
                <a:spcPts val="900"/>
              </a:spcAf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(F) repeatedly commits</a:t>
            </a:r>
          </a:p>
          <a:p>
            <a:pPr algn="ctr">
              <a:spcAft>
                <a:spcPts val="900"/>
              </a:spcAf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(G) Threatening or intimidating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900"/>
              </a:spcAft>
            </a:pPr>
            <a:endParaRPr lang="en-US" sz="1200" b="1" dirty="0" smtClean="0">
              <a:solidFill>
                <a:srgbClr val="272727"/>
              </a:solidFill>
              <a:effectLst/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900"/>
              </a:spcAf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Threatening or intimidating </a:t>
            </a: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person is also a misdemeanor crime in Arizona. (Ariz. Rev. Stat. Ann. § 13-1202.) A person commits this crime by using </a:t>
            </a: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language or conduct </a:t>
            </a: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conveys a threat:</a:t>
            </a:r>
            <a:endParaRPr lang="en-US" sz="10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cause physical injury or damage </a:t>
            </a: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another person or his or her property,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900"/>
              </a:spcAft>
            </a:pP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person commits the misdemeanor crime of harassment in Arizona by: </a:t>
            </a:r>
            <a:endParaRPr lang="en-US" sz="10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communicating with another person in a manner that is </a:t>
            </a: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harassing by verbal, electronic, or written </a:t>
            </a: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means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follows another person in a public place </a:t>
            </a: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being asked to stop doing so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repeatedly commits </a:t>
            </a: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acts</a:t>
            </a: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harass another person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00" b="1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engages in surveillance </a:t>
            </a: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another person for no legitimate purpose</a:t>
            </a:r>
            <a:endParaRPr lang="en-US" sz="1000" dirty="0" smtClean="0">
              <a:solidFill>
                <a:srgbClr val="272727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900"/>
              </a:spcAft>
            </a:pPr>
            <a:r>
              <a:rPr lang="en-US" sz="1000" dirty="0" smtClean="0">
                <a:solidFill>
                  <a:srgbClr val="272727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(Ariz. Rev. Stat. Ann. § 13-2921.)</a:t>
            </a:r>
            <a:endParaRPr lang="en-US" sz="10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783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898</Words>
  <Application>Microsoft Office PowerPoint</Application>
  <PresentationFormat>Widescreen</PresentationFormat>
  <Paragraphs>75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Helvetica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11</cp:revision>
  <cp:lastPrinted>2016-10-23T19:07:05Z</cp:lastPrinted>
  <dcterms:created xsi:type="dcterms:W3CDTF">2016-10-13T17:58:59Z</dcterms:created>
  <dcterms:modified xsi:type="dcterms:W3CDTF">2016-10-23T19:08:51Z</dcterms:modified>
</cp:coreProperties>
</file>