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5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5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7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24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93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366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99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0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5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54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49D96-26A7-4C0F-9B14-D06AA0BF5ADA}" type="datetimeFigureOut">
              <a:rPr lang="en-US" smtClean="0"/>
              <a:t>2/26/2026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93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F71B8A8-86F9-0F6E-5CCB-F3C3481809DC}"/>
              </a:ext>
            </a:extLst>
          </p:cNvPr>
          <p:cNvSpPr/>
          <p:nvPr/>
        </p:nvSpPr>
        <p:spPr>
          <a:xfrm>
            <a:off x="68150" y="129988"/>
            <a:ext cx="5842741" cy="2662373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958387-7460-3592-BB5E-AD3506207920}"/>
              </a:ext>
            </a:extLst>
          </p:cNvPr>
          <p:cNvSpPr txBox="1"/>
          <p:nvPr/>
        </p:nvSpPr>
        <p:spPr>
          <a:xfrm>
            <a:off x="68148" y="249592"/>
            <a:ext cx="5842741" cy="2423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b="1" dirty="0"/>
              <a:t>Think for Yourself</a:t>
            </a:r>
            <a:br>
              <a:rPr lang="en-US" sz="2400" dirty="0"/>
            </a:br>
            <a:r>
              <a:rPr lang="en-US" sz="2400" dirty="0"/>
              <a:t>Encourage yourself and others to ask “why” and analyze the truth before following the crowd.</a:t>
            </a:r>
            <a:br>
              <a:rPr lang="en-US" sz="2400" dirty="0"/>
            </a:br>
            <a:r>
              <a:rPr lang="en-US" sz="2400" b="1" dirty="0"/>
              <a:t>Examples:</a:t>
            </a:r>
            <a:r>
              <a:rPr lang="en-US" sz="2400" dirty="0"/>
              <a:t> Pause to question, “Does this makes sense?”, “Why am I doing this?”</a:t>
            </a:r>
            <a:endParaRPr lang="en-US" sz="2400" dirty="0"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35997B-1B3C-353B-86A3-EBE227CA97F4}"/>
              </a:ext>
            </a:extLst>
          </p:cNvPr>
          <p:cNvSpPr/>
          <p:nvPr/>
        </p:nvSpPr>
        <p:spPr>
          <a:xfrm>
            <a:off x="6281109" y="129988"/>
            <a:ext cx="5842741" cy="2662373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5E7D10-018E-F209-9C9D-00770F16B509}"/>
              </a:ext>
            </a:extLst>
          </p:cNvPr>
          <p:cNvSpPr txBox="1"/>
          <p:nvPr/>
        </p:nvSpPr>
        <p:spPr>
          <a:xfrm>
            <a:off x="6281107" y="445351"/>
            <a:ext cx="5786845" cy="2031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b="1" dirty="0"/>
              <a:t>Create Space</a:t>
            </a:r>
            <a:br>
              <a:rPr lang="en-US" sz="2400" dirty="0"/>
            </a:br>
            <a:r>
              <a:rPr lang="en-US" sz="2400" dirty="0"/>
              <a:t>Step away and remove yourself from the situation to prevent escalation.</a:t>
            </a:r>
            <a:br>
              <a:rPr lang="en-US" sz="2400" dirty="0"/>
            </a:br>
            <a:r>
              <a:rPr lang="en-US" sz="2400" b="1" dirty="0"/>
              <a:t>Examples:</a:t>
            </a:r>
            <a:r>
              <a:rPr lang="en-US" sz="2400" dirty="0"/>
              <a:t> Walk to another room, step outside, or move to a quiet corner.</a:t>
            </a:r>
            <a:endParaRPr lang="en-US" sz="2400" dirty="0"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F0FF52-0442-A407-749C-B4F13809B423}"/>
              </a:ext>
            </a:extLst>
          </p:cNvPr>
          <p:cNvSpPr/>
          <p:nvPr/>
        </p:nvSpPr>
        <p:spPr>
          <a:xfrm>
            <a:off x="125297" y="3632537"/>
            <a:ext cx="5842741" cy="2648685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631838-103A-3A39-5253-05EDAB9B0FB0}"/>
              </a:ext>
            </a:extLst>
          </p:cNvPr>
          <p:cNvSpPr txBox="1"/>
          <p:nvPr/>
        </p:nvSpPr>
        <p:spPr>
          <a:xfrm>
            <a:off x="239599" y="3681177"/>
            <a:ext cx="5728439" cy="2551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b="1" dirty="0"/>
              <a:t>Use Personal Connections</a:t>
            </a:r>
            <a:br>
              <a:rPr lang="en-US" sz="2400" dirty="0"/>
            </a:br>
            <a:r>
              <a:rPr lang="en-US" sz="2400" dirty="0"/>
              <a:t>When you notice a group acting as a “mob,” address people directly by their names to break the “faceless mob effect”. </a:t>
            </a:r>
          </a:p>
          <a:p>
            <a:pPr marR="0" lvl="0" algn="ctr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b="1" dirty="0"/>
              <a:t>Examples:</a:t>
            </a:r>
            <a:r>
              <a:rPr lang="en-US" sz="2400" dirty="0"/>
              <a:t> Say, “Alex, what do you think?,” “Jaime, can we talk for a moment?”</a:t>
            </a:r>
            <a:endParaRPr lang="en-US" sz="2400" dirty="0"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7E8A592-957B-7F7F-7FC0-757DD3AC45F0}"/>
              </a:ext>
            </a:extLst>
          </p:cNvPr>
          <p:cNvSpPr/>
          <p:nvPr/>
        </p:nvSpPr>
        <p:spPr>
          <a:xfrm>
            <a:off x="6309055" y="3618334"/>
            <a:ext cx="5842741" cy="2662373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460719C-26D1-330E-D8D3-4BB309BFAFDC}"/>
              </a:ext>
            </a:extLst>
          </p:cNvPr>
          <p:cNvSpPr txBox="1"/>
          <p:nvPr/>
        </p:nvSpPr>
        <p:spPr>
          <a:xfrm>
            <a:off x="6366205" y="3740951"/>
            <a:ext cx="5672543" cy="2545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b="1" dirty="0"/>
              <a:t>Check the Facts</a:t>
            </a:r>
            <a:br>
              <a:rPr lang="en-US" sz="2400" dirty="0"/>
            </a:br>
            <a:r>
              <a:rPr lang="en-US" sz="2400" dirty="0"/>
              <a:t>Don’t believe everything you hear. Find out if it’s true before sharing or acting on it.</a:t>
            </a:r>
          </a:p>
          <a:p>
            <a:pPr marR="0" lvl="0" algn="ctr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b="1" dirty="0"/>
              <a:t>Examples:</a:t>
            </a:r>
            <a:r>
              <a:rPr lang="en-US" sz="2400" dirty="0"/>
              <a:t> Ask yourself, “Where did this come from?” “Is it really true?”</a:t>
            </a:r>
            <a:br>
              <a:rPr lang="en-US" dirty="0"/>
            </a:br>
            <a:endParaRPr lang="en-US" sz="2400" dirty="0"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536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FECA7-4F93-EC46-5445-22E725FA9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A44978F-770A-35C5-6EF7-5B801D458166}"/>
              </a:ext>
            </a:extLst>
          </p:cNvPr>
          <p:cNvSpPr/>
          <p:nvPr/>
        </p:nvSpPr>
        <p:spPr>
          <a:xfrm>
            <a:off x="68150" y="129988"/>
            <a:ext cx="5842741" cy="2662373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9381B0-2168-DC20-7CE7-C328D6165CBF}"/>
              </a:ext>
            </a:extLst>
          </p:cNvPr>
          <p:cNvSpPr txBox="1"/>
          <p:nvPr/>
        </p:nvSpPr>
        <p:spPr>
          <a:xfrm>
            <a:off x="68149" y="396176"/>
            <a:ext cx="5842741" cy="2031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b="1" dirty="0"/>
              <a:t>Pause &amp; Breathe</a:t>
            </a:r>
            <a:br>
              <a:rPr lang="en-US" sz="2400" dirty="0"/>
            </a:br>
            <a:r>
              <a:rPr lang="en-US" sz="2400" dirty="0"/>
              <a:t>Take a moment to calm your body and mind before reacting.</a:t>
            </a:r>
            <a:br>
              <a:rPr lang="en-US" sz="2400" dirty="0"/>
            </a:br>
            <a:r>
              <a:rPr lang="en-US" sz="2400" b="1" dirty="0"/>
              <a:t>Examples:</a:t>
            </a:r>
            <a:r>
              <a:rPr lang="en-US" sz="2400" dirty="0"/>
              <a:t> Take a deep breath, count to 5, stretch, or close your eyes.</a:t>
            </a:r>
            <a:endParaRPr lang="en-US" sz="2400" dirty="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DB8658-6105-C3FF-799A-E2CBFFE937F1}"/>
              </a:ext>
            </a:extLst>
          </p:cNvPr>
          <p:cNvSpPr/>
          <p:nvPr/>
        </p:nvSpPr>
        <p:spPr>
          <a:xfrm>
            <a:off x="6281109" y="129988"/>
            <a:ext cx="5842741" cy="2662373"/>
          </a:xfrm>
          <a:prstGeom prst="rect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C3CE1B-CAFA-8B9A-541B-342635DE9966}"/>
              </a:ext>
            </a:extLst>
          </p:cNvPr>
          <p:cNvSpPr txBox="1"/>
          <p:nvPr/>
        </p:nvSpPr>
        <p:spPr>
          <a:xfrm>
            <a:off x="6281108" y="249592"/>
            <a:ext cx="5786845" cy="2423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>
              <a:lnSpc>
                <a:spcPct val="106000"/>
              </a:lnSpc>
              <a:spcAft>
                <a:spcPts val="1000"/>
              </a:spcAft>
              <a:buSzPts val="1000"/>
              <a:tabLst>
                <a:tab pos="457200" algn="l"/>
                <a:tab pos="4802505" algn="l"/>
              </a:tabLst>
            </a:pPr>
            <a:r>
              <a:rPr lang="en-US" sz="2400" b="1" dirty="0"/>
              <a:t>Personal Responsibility</a:t>
            </a:r>
            <a:br>
              <a:rPr lang="en-US" sz="2400" dirty="0"/>
            </a:br>
            <a:r>
              <a:rPr lang="en-US" sz="2400" dirty="0"/>
              <a:t>When people join a crowd, they often stop seeing themselves as responsible because “everyone else is doing it.”</a:t>
            </a:r>
            <a:br>
              <a:rPr lang="en-US" sz="2400" dirty="0"/>
            </a:br>
            <a:r>
              <a:rPr lang="en-US" sz="2400" b="1" dirty="0"/>
              <a:t>Examples:</a:t>
            </a:r>
            <a:r>
              <a:rPr lang="en-US" sz="2400" dirty="0"/>
              <a:t> Remind and reflect on your own morals before acting.</a:t>
            </a:r>
            <a:endParaRPr lang="en-US" sz="2400" dirty="0"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26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1656</TotalTime>
  <Words>239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ADLaM Display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22</cp:revision>
  <dcterms:created xsi:type="dcterms:W3CDTF">2016-02-17T21:57:01Z</dcterms:created>
  <dcterms:modified xsi:type="dcterms:W3CDTF">2026-02-26T19:11:45Z</dcterms:modified>
</cp:coreProperties>
</file>