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62" r:id="rId5"/>
    <p:sldId id="258" r:id="rId6"/>
    <p:sldId id="263" r:id="rId7"/>
    <p:sldId id="264" r:id="rId8"/>
    <p:sldId id="265" r:id="rId9"/>
    <p:sldId id="266" r:id="rId10"/>
    <p:sldId id="267" r:id="rId11"/>
    <p:sldId id="270" r:id="rId12"/>
    <p:sldId id="269" r:id="rId13"/>
    <p:sldId id="268" r:id="rId14"/>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des, Terms &amp; Descriptions" id="{C2495C7E-7A45-4544-A7A8-2382356AE91B}">
          <p14:sldIdLst>
            <p14:sldId id="256"/>
            <p14:sldId id="261"/>
            <p14:sldId id="257"/>
            <p14:sldId id="262"/>
            <p14:sldId id="258"/>
            <p14:sldId id="263"/>
          </p14:sldIdLst>
        </p14:section>
        <p14:section name="Key" id="{06090D26-DA04-4265-ACFF-DE87A09E1446}">
          <p14:sldIdLst>
            <p14:sldId id="264"/>
            <p14:sldId id="265"/>
            <p14:sldId id="266"/>
          </p14:sldIdLst>
        </p14:section>
        <p14:section name="Scenarios" id="{23C5204B-8CA5-417F-B4AD-BD932A33C832}">
          <p14:sldIdLst>
            <p14:sldId id="267"/>
            <p14:sldId id="270"/>
          </p14:sldIdLst>
        </p14:section>
        <p14:section name="Scenario Key" id="{2854B034-335A-4B3F-A251-B5AB2C453D95}">
          <p14:sldIdLst>
            <p14:sldId id="269"/>
            <p14:sldId id="2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95" d="100"/>
          <a:sy n="95" d="100"/>
        </p:scale>
        <p:origin x="114" y="6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463F09-4DD2-4034-B22E-F5D865D8288D}"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877ED-82FF-4105-BE79-C7990CA28934}" type="slidenum">
              <a:rPr lang="en-US" smtClean="0"/>
              <a:t>‹#›</a:t>
            </a:fld>
            <a:endParaRPr lang="en-US"/>
          </a:p>
        </p:txBody>
      </p:sp>
    </p:spTree>
    <p:extLst>
      <p:ext uri="{BB962C8B-B14F-4D97-AF65-F5344CB8AC3E}">
        <p14:creationId xmlns:p14="http://schemas.microsoft.com/office/powerpoint/2010/main" val="3413494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63F09-4DD2-4034-B22E-F5D865D8288D}"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877ED-82FF-4105-BE79-C7990CA28934}" type="slidenum">
              <a:rPr lang="en-US" smtClean="0"/>
              <a:t>‹#›</a:t>
            </a:fld>
            <a:endParaRPr lang="en-US"/>
          </a:p>
        </p:txBody>
      </p:sp>
    </p:spTree>
    <p:extLst>
      <p:ext uri="{BB962C8B-B14F-4D97-AF65-F5344CB8AC3E}">
        <p14:creationId xmlns:p14="http://schemas.microsoft.com/office/powerpoint/2010/main" val="655266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63F09-4DD2-4034-B22E-F5D865D8288D}"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877ED-82FF-4105-BE79-C7990CA28934}" type="slidenum">
              <a:rPr lang="en-US" smtClean="0"/>
              <a:t>‹#›</a:t>
            </a:fld>
            <a:endParaRPr lang="en-US"/>
          </a:p>
        </p:txBody>
      </p:sp>
    </p:spTree>
    <p:extLst>
      <p:ext uri="{BB962C8B-B14F-4D97-AF65-F5344CB8AC3E}">
        <p14:creationId xmlns:p14="http://schemas.microsoft.com/office/powerpoint/2010/main" val="1631186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63F09-4DD2-4034-B22E-F5D865D8288D}"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877ED-82FF-4105-BE79-C7990CA28934}" type="slidenum">
              <a:rPr lang="en-US" smtClean="0"/>
              <a:t>‹#›</a:t>
            </a:fld>
            <a:endParaRPr lang="en-US"/>
          </a:p>
        </p:txBody>
      </p:sp>
    </p:spTree>
    <p:extLst>
      <p:ext uri="{BB962C8B-B14F-4D97-AF65-F5344CB8AC3E}">
        <p14:creationId xmlns:p14="http://schemas.microsoft.com/office/powerpoint/2010/main" val="3573020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463F09-4DD2-4034-B22E-F5D865D8288D}"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877ED-82FF-4105-BE79-C7990CA28934}" type="slidenum">
              <a:rPr lang="en-US" smtClean="0"/>
              <a:t>‹#›</a:t>
            </a:fld>
            <a:endParaRPr lang="en-US"/>
          </a:p>
        </p:txBody>
      </p:sp>
    </p:spTree>
    <p:extLst>
      <p:ext uri="{BB962C8B-B14F-4D97-AF65-F5344CB8AC3E}">
        <p14:creationId xmlns:p14="http://schemas.microsoft.com/office/powerpoint/2010/main" val="1615849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463F09-4DD2-4034-B22E-F5D865D8288D}" type="datetimeFigureOut">
              <a:rPr lang="en-US" smtClean="0"/>
              <a:t>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9877ED-82FF-4105-BE79-C7990CA28934}" type="slidenum">
              <a:rPr lang="en-US" smtClean="0"/>
              <a:t>‹#›</a:t>
            </a:fld>
            <a:endParaRPr lang="en-US"/>
          </a:p>
        </p:txBody>
      </p:sp>
    </p:spTree>
    <p:extLst>
      <p:ext uri="{BB962C8B-B14F-4D97-AF65-F5344CB8AC3E}">
        <p14:creationId xmlns:p14="http://schemas.microsoft.com/office/powerpoint/2010/main" val="418352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463F09-4DD2-4034-B22E-F5D865D8288D}" type="datetimeFigureOut">
              <a:rPr lang="en-US" smtClean="0"/>
              <a:t>11/5/2018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9877ED-82FF-4105-BE79-C7990CA28934}" type="slidenum">
              <a:rPr lang="en-US" smtClean="0"/>
              <a:t>‹#›</a:t>
            </a:fld>
            <a:endParaRPr lang="en-US"/>
          </a:p>
        </p:txBody>
      </p:sp>
    </p:spTree>
    <p:extLst>
      <p:ext uri="{BB962C8B-B14F-4D97-AF65-F5344CB8AC3E}">
        <p14:creationId xmlns:p14="http://schemas.microsoft.com/office/powerpoint/2010/main" val="1094613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463F09-4DD2-4034-B22E-F5D865D8288D}" type="datetimeFigureOut">
              <a:rPr lang="en-US" smtClean="0"/>
              <a:t>11/5/2018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9877ED-82FF-4105-BE79-C7990CA28934}" type="slidenum">
              <a:rPr lang="en-US" smtClean="0"/>
              <a:t>‹#›</a:t>
            </a:fld>
            <a:endParaRPr lang="en-US"/>
          </a:p>
        </p:txBody>
      </p:sp>
    </p:spTree>
    <p:extLst>
      <p:ext uri="{BB962C8B-B14F-4D97-AF65-F5344CB8AC3E}">
        <p14:creationId xmlns:p14="http://schemas.microsoft.com/office/powerpoint/2010/main" val="835437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463F09-4DD2-4034-B22E-F5D865D8288D}" type="datetimeFigureOut">
              <a:rPr lang="en-US" smtClean="0"/>
              <a:t>11/5/2018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9877ED-82FF-4105-BE79-C7990CA28934}" type="slidenum">
              <a:rPr lang="en-US" smtClean="0"/>
              <a:t>‹#›</a:t>
            </a:fld>
            <a:endParaRPr lang="en-US"/>
          </a:p>
        </p:txBody>
      </p:sp>
    </p:spTree>
    <p:extLst>
      <p:ext uri="{BB962C8B-B14F-4D97-AF65-F5344CB8AC3E}">
        <p14:creationId xmlns:p14="http://schemas.microsoft.com/office/powerpoint/2010/main" val="710177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63F09-4DD2-4034-B22E-F5D865D8288D}" type="datetimeFigureOut">
              <a:rPr lang="en-US" smtClean="0"/>
              <a:t>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9877ED-82FF-4105-BE79-C7990CA28934}" type="slidenum">
              <a:rPr lang="en-US" smtClean="0"/>
              <a:t>‹#›</a:t>
            </a:fld>
            <a:endParaRPr lang="en-US"/>
          </a:p>
        </p:txBody>
      </p:sp>
    </p:spTree>
    <p:extLst>
      <p:ext uri="{BB962C8B-B14F-4D97-AF65-F5344CB8AC3E}">
        <p14:creationId xmlns:p14="http://schemas.microsoft.com/office/powerpoint/2010/main" val="2688459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63F09-4DD2-4034-B22E-F5D865D8288D}" type="datetimeFigureOut">
              <a:rPr lang="en-US" smtClean="0"/>
              <a:t>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9877ED-82FF-4105-BE79-C7990CA28934}" type="slidenum">
              <a:rPr lang="en-US" smtClean="0"/>
              <a:t>‹#›</a:t>
            </a:fld>
            <a:endParaRPr lang="en-US"/>
          </a:p>
        </p:txBody>
      </p:sp>
    </p:spTree>
    <p:extLst>
      <p:ext uri="{BB962C8B-B14F-4D97-AF65-F5344CB8AC3E}">
        <p14:creationId xmlns:p14="http://schemas.microsoft.com/office/powerpoint/2010/main" val="3008105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63F09-4DD2-4034-B22E-F5D865D8288D}" type="datetimeFigureOut">
              <a:rPr lang="en-US" smtClean="0"/>
              <a:t>11/5/2018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9877ED-82FF-4105-BE79-C7990CA28934}" type="slidenum">
              <a:rPr lang="en-US" smtClean="0"/>
              <a:t>‹#›</a:t>
            </a:fld>
            <a:endParaRPr lang="en-US"/>
          </a:p>
        </p:txBody>
      </p:sp>
    </p:spTree>
    <p:extLst>
      <p:ext uri="{BB962C8B-B14F-4D97-AF65-F5344CB8AC3E}">
        <p14:creationId xmlns:p14="http://schemas.microsoft.com/office/powerpoint/2010/main" val="17176680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06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4250"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0629" y="4557486"/>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61758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6175827"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6175828" y="4557486"/>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199572" y="669104"/>
            <a:ext cx="5907313" cy="646331"/>
          </a:xfrm>
          <a:prstGeom prst="rect">
            <a:avLst/>
          </a:prstGeom>
          <a:noFill/>
        </p:spPr>
        <p:txBody>
          <a:bodyPr wrap="square" rtlCol="0">
            <a:spAutoFit/>
          </a:bodyPr>
          <a:lstStyle/>
          <a:p>
            <a:pPr algn="ctr"/>
            <a:r>
              <a:rPr lang="en-US" sz="3600" u="sng" dirty="0">
                <a:latin typeface="Comic Sans MS" panose="030F0702030302020204" pitchFamily="66" charset="0"/>
              </a:rPr>
              <a:t>13-2921. </a:t>
            </a:r>
            <a:r>
              <a:rPr lang="en-US" sz="3600" u="sng" dirty="0" smtClean="0">
                <a:latin typeface="Comic Sans MS" panose="030F0702030302020204" pitchFamily="66" charset="0"/>
              </a:rPr>
              <a:t>Harassment</a:t>
            </a:r>
            <a:endParaRPr lang="en-US" sz="3600" dirty="0" smtClean="0">
              <a:latin typeface="Comic Sans MS" panose="030F0702030302020204" pitchFamily="66" charset="0"/>
            </a:endParaRPr>
          </a:p>
        </p:txBody>
      </p:sp>
      <p:sp>
        <p:nvSpPr>
          <p:cNvPr id="15" name="TextBox 14"/>
          <p:cNvSpPr txBox="1"/>
          <p:nvPr/>
        </p:nvSpPr>
        <p:spPr>
          <a:xfrm>
            <a:off x="6299202" y="669104"/>
            <a:ext cx="5754915" cy="646331"/>
          </a:xfrm>
          <a:prstGeom prst="rect">
            <a:avLst/>
          </a:prstGeom>
          <a:noFill/>
        </p:spPr>
        <p:txBody>
          <a:bodyPr wrap="square" rtlCol="0">
            <a:spAutoFit/>
          </a:bodyPr>
          <a:lstStyle/>
          <a:p>
            <a:pPr algn="ctr"/>
            <a:r>
              <a:rPr lang="en-US" sz="3600" u="sng" dirty="0" smtClean="0">
                <a:latin typeface="Comic Sans MS" panose="030F0702030302020204" pitchFamily="66" charset="0"/>
              </a:rPr>
              <a:t>13-1203.</a:t>
            </a:r>
            <a:r>
              <a:rPr lang="en-US" sz="3600" u="sng" dirty="0">
                <a:latin typeface="Comic Sans MS" panose="030F0702030302020204" pitchFamily="66" charset="0"/>
              </a:rPr>
              <a:t> </a:t>
            </a:r>
            <a:r>
              <a:rPr lang="en-US" sz="3600" u="sng" dirty="0" smtClean="0">
                <a:latin typeface="Comic Sans MS" panose="030F0702030302020204" pitchFamily="66" charset="0"/>
              </a:rPr>
              <a:t>Assault</a:t>
            </a:r>
            <a:endParaRPr lang="en-US" sz="3600" dirty="0" smtClean="0">
              <a:latin typeface="Comic Sans MS" panose="030F0702030302020204" pitchFamily="66" charset="0"/>
            </a:endParaRPr>
          </a:p>
        </p:txBody>
      </p:sp>
      <p:sp>
        <p:nvSpPr>
          <p:cNvPr id="17" name="TextBox 16"/>
          <p:cNvSpPr txBox="1"/>
          <p:nvPr/>
        </p:nvSpPr>
        <p:spPr>
          <a:xfrm>
            <a:off x="6095722" y="2533694"/>
            <a:ext cx="6016173" cy="1754326"/>
          </a:xfrm>
          <a:prstGeom prst="rect">
            <a:avLst/>
          </a:prstGeom>
          <a:noFill/>
        </p:spPr>
        <p:txBody>
          <a:bodyPr wrap="square" rtlCol="0">
            <a:spAutoFit/>
          </a:bodyPr>
          <a:lstStyle/>
          <a:p>
            <a:pPr algn="ctr"/>
            <a:r>
              <a:rPr lang="en-US" sz="3600" u="sng" dirty="0" smtClean="0">
                <a:latin typeface="Comic Sans MS" panose="030F0702030302020204" pitchFamily="66" charset="0"/>
              </a:rPr>
              <a:t>13-2911.</a:t>
            </a:r>
            <a:r>
              <a:rPr lang="en-US" sz="3600" u="sng" dirty="0">
                <a:latin typeface="Comic Sans MS" panose="030F0702030302020204" pitchFamily="66" charset="0"/>
              </a:rPr>
              <a:t> </a:t>
            </a:r>
            <a:r>
              <a:rPr lang="en-US" sz="3600" u="sng" dirty="0" smtClean="0">
                <a:latin typeface="Comic Sans MS" panose="030F0702030302020204" pitchFamily="66" charset="0"/>
              </a:rPr>
              <a:t>Interference or Disruption to an Educational Institution</a:t>
            </a:r>
            <a:endParaRPr lang="en-US" sz="3600" dirty="0" smtClean="0">
              <a:latin typeface="Comic Sans MS" panose="030F0702030302020204" pitchFamily="66" charset="0"/>
            </a:endParaRPr>
          </a:p>
        </p:txBody>
      </p:sp>
      <p:sp>
        <p:nvSpPr>
          <p:cNvPr id="18" name="TextBox 17"/>
          <p:cNvSpPr txBox="1"/>
          <p:nvPr/>
        </p:nvSpPr>
        <p:spPr>
          <a:xfrm>
            <a:off x="199574" y="4736108"/>
            <a:ext cx="5838368" cy="1200329"/>
          </a:xfrm>
          <a:prstGeom prst="rect">
            <a:avLst/>
          </a:prstGeom>
          <a:noFill/>
        </p:spPr>
        <p:txBody>
          <a:bodyPr wrap="square" rtlCol="0">
            <a:spAutoFit/>
          </a:bodyPr>
          <a:lstStyle/>
          <a:p>
            <a:pPr lvl="0" algn="ctr"/>
            <a:r>
              <a:rPr lang="en-US" sz="3600" u="sng" dirty="0">
                <a:latin typeface="Comic Sans MS" panose="030F0702030302020204" pitchFamily="66" charset="0"/>
              </a:rPr>
              <a:t>13-1204.  Aggravated </a:t>
            </a:r>
            <a:r>
              <a:rPr lang="en-US" sz="3600" u="sng" dirty="0" smtClean="0">
                <a:latin typeface="Comic Sans MS" panose="030F0702030302020204" pitchFamily="66" charset="0"/>
              </a:rPr>
              <a:t>Assault</a:t>
            </a:r>
            <a:endParaRPr lang="en-US" sz="3600" dirty="0">
              <a:latin typeface="Comic Sans MS" panose="030F0702030302020204" pitchFamily="66" charset="0"/>
            </a:endParaRPr>
          </a:p>
        </p:txBody>
      </p:sp>
      <p:sp>
        <p:nvSpPr>
          <p:cNvPr id="19" name="TextBox 18"/>
          <p:cNvSpPr txBox="1"/>
          <p:nvPr/>
        </p:nvSpPr>
        <p:spPr>
          <a:xfrm>
            <a:off x="6277428" y="4906114"/>
            <a:ext cx="5704110" cy="1200329"/>
          </a:xfrm>
          <a:prstGeom prst="rect">
            <a:avLst/>
          </a:prstGeom>
          <a:noFill/>
        </p:spPr>
        <p:txBody>
          <a:bodyPr wrap="square" rtlCol="0">
            <a:spAutoFit/>
          </a:bodyPr>
          <a:lstStyle/>
          <a:p>
            <a:pPr lvl="0" algn="ctr"/>
            <a:r>
              <a:rPr lang="en-US" sz="3600" u="sng" dirty="0" smtClean="0">
                <a:latin typeface="Comic Sans MS" panose="030F0702030302020204" pitchFamily="66" charset="0"/>
              </a:rPr>
              <a:t>13-1202. Threatening or Intimidating</a:t>
            </a:r>
            <a:endParaRPr lang="en-US" sz="3600" dirty="0">
              <a:latin typeface="Comic Sans MS" panose="030F0702030302020204" pitchFamily="66" charset="0"/>
            </a:endParaRPr>
          </a:p>
        </p:txBody>
      </p:sp>
      <p:sp>
        <p:nvSpPr>
          <p:cNvPr id="24" name="TextBox 23"/>
          <p:cNvSpPr txBox="1"/>
          <p:nvPr/>
        </p:nvSpPr>
        <p:spPr>
          <a:xfrm>
            <a:off x="129509" y="2773676"/>
            <a:ext cx="5907313" cy="1200329"/>
          </a:xfrm>
          <a:prstGeom prst="rect">
            <a:avLst/>
          </a:prstGeom>
          <a:noFill/>
        </p:spPr>
        <p:txBody>
          <a:bodyPr wrap="square" rtlCol="0">
            <a:spAutoFit/>
          </a:bodyPr>
          <a:lstStyle/>
          <a:p>
            <a:pPr algn="ctr"/>
            <a:r>
              <a:rPr lang="en-US" sz="3600" u="sng" dirty="0" smtClean="0">
                <a:latin typeface="Comic Sans MS" panose="030F0702030302020204" pitchFamily="66" charset="0"/>
              </a:rPr>
              <a:t>13-2904.</a:t>
            </a:r>
            <a:r>
              <a:rPr lang="en-US" sz="3600" u="sng" dirty="0">
                <a:latin typeface="Comic Sans MS" panose="030F0702030302020204" pitchFamily="66" charset="0"/>
              </a:rPr>
              <a:t> </a:t>
            </a:r>
            <a:r>
              <a:rPr lang="en-US" sz="3600" u="sng" dirty="0" smtClean="0">
                <a:latin typeface="Comic Sans MS" panose="030F0702030302020204" pitchFamily="66" charset="0"/>
              </a:rPr>
              <a:t>Disorderly Conduct</a:t>
            </a:r>
            <a:endParaRPr lang="en-US" sz="3600" dirty="0" smtClean="0">
              <a:latin typeface="Comic Sans MS" panose="030F0702030302020204" pitchFamily="66" charset="0"/>
            </a:endParaRPr>
          </a:p>
        </p:txBody>
      </p:sp>
    </p:spTree>
    <p:extLst>
      <p:ext uri="{BB962C8B-B14F-4D97-AF65-F5344CB8AC3E}">
        <p14:creationId xmlns:p14="http://schemas.microsoft.com/office/powerpoint/2010/main" val="11712312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6065" y="12337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 name="TextBox 17"/>
          <p:cNvSpPr txBox="1"/>
          <p:nvPr/>
        </p:nvSpPr>
        <p:spPr>
          <a:xfrm>
            <a:off x="307279" y="327388"/>
            <a:ext cx="5452406" cy="2677656"/>
          </a:xfrm>
          <a:prstGeom prst="rect">
            <a:avLst/>
          </a:prstGeom>
          <a:noFill/>
        </p:spPr>
        <p:txBody>
          <a:bodyPr wrap="square" rtlCol="0">
            <a:spAutoFit/>
          </a:bodyPr>
          <a:lstStyle/>
          <a:p>
            <a:r>
              <a:rPr lang="en-US" sz="2400" dirty="0" smtClean="0">
                <a:latin typeface="Comic Sans MS" panose="030F0702030302020204" pitchFamily="66" charset="0"/>
              </a:rPr>
              <a:t>1. Kristy </a:t>
            </a:r>
            <a:r>
              <a:rPr lang="en-US" sz="2400" dirty="0" smtClean="0">
                <a:latin typeface="Comic Sans MS" panose="030F0702030302020204" pitchFamily="66" charset="0"/>
              </a:rPr>
              <a:t>is driving home from school and sees her ex-boyfriend’s new girlfriend.  She flips her off.  The new girlfriend shouts that she is going to call the police.  What criminal code could Kristy be guilty of? </a:t>
            </a:r>
            <a:endParaRPr lang="en-US" sz="2400" dirty="0">
              <a:solidFill>
                <a:srgbClr val="FF0000"/>
              </a:solidFill>
              <a:latin typeface="Comic Sans MS" panose="030F0702030302020204" pitchFamily="66" charset="0"/>
            </a:endParaRPr>
          </a:p>
        </p:txBody>
      </p:sp>
      <p:sp>
        <p:nvSpPr>
          <p:cNvPr id="28" name="Rectangle 27"/>
          <p:cNvSpPr/>
          <p:nvPr/>
        </p:nvSpPr>
        <p:spPr>
          <a:xfrm>
            <a:off x="155350" y="352049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1" name="Rectangle 30"/>
          <p:cNvSpPr/>
          <p:nvPr/>
        </p:nvSpPr>
        <p:spPr>
          <a:xfrm>
            <a:off x="6146327" y="352049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18"/>
          <p:cNvSpPr txBox="1"/>
          <p:nvPr/>
        </p:nvSpPr>
        <p:spPr>
          <a:xfrm>
            <a:off x="6235699" y="3630762"/>
            <a:ext cx="5572458" cy="2677656"/>
          </a:xfrm>
          <a:prstGeom prst="rect">
            <a:avLst/>
          </a:prstGeom>
          <a:noFill/>
        </p:spPr>
        <p:txBody>
          <a:bodyPr wrap="square" rtlCol="0">
            <a:spAutoFit/>
          </a:bodyPr>
          <a:lstStyle/>
          <a:p>
            <a:r>
              <a:rPr lang="en-US" sz="2400" dirty="0" smtClean="0">
                <a:latin typeface="Comic Sans MS" panose="030F0702030302020204" pitchFamily="66" charset="0"/>
              </a:rPr>
              <a:t>4. Cara </a:t>
            </a:r>
            <a:r>
              <a:rPr lang="en-US" sz="2400" dirty="0" smtClean="0">
                <a:latin typeface="Comic Sans MS" panose="030F0702030302020204" pitchFamily="66" charset="0"/>
              </a:rPr>
              <a:t>and her friends are always yelling insults at the new girl. They stand in her way when she is trying to pass in the hall and whisper that she better watch her back</a:t>
            </a:r>
            <a:r>
              <a:rPr lang="en-US" sz="2400" dirty="0">
                <a:latin typeface="Comic Sans MS" panose="030F0702030302020204" pitchFamily="66" charset="0"/>
              </a:rPr>
              <a:t>. What criminal code could </a:t>
            </a:r>
            <a:r>
              <a:rPr lang="en-US" sz="2400" dirty="0" smtClean="0">
                <a:latin typeface="Comic Sans MS" panose="030F0702030302020204" pitchFamily="66" charset="0"/>
              </a:rPr>
              <a:t>Cara and her friends </a:t>
            </a:r>
            <a:r>
              <a:rPr lang="en-US" sz="2400" dirty="0">
                <a:latin typeface="Comic Sans MS" panose="030F0702030302020204" pitchFamily="66" charset="0"/>
              </a:rPr>
              <a:t>be guilty of? </a:t>
            </a:r>
            <a:endParaRPr lang="en-US" sz="2400" u="sng" dirty="0">
              <a:solidFill>
                <a:srgbClr val="FF0000"/>
              </a:solidFill>
              <a:latin typeface="Comic Sans MS" panose="030F0702030302020204" pitchFamily="66" charset="0"/>
            </a:endParaRPr>
          </a:p>
        </p:txBody>
      </p:sp>
      <p:sp>
        <p:nvSpPr>
          <p:cNvPr id="20" name="TextBox 19"/>
          <p:cNvSpPr txBox="1"/>
          <p:nvPr/>
        </p:nvSpPr>
        <p:spPr>
          <a:xfrm>
            <a:off x="240956" y="4000094"/>
            <a:ext cx="5623621" cy="2677656"/>
          </a:xfrm>
          <a:prstGeom prst="rect">
            <a:avLst/>
          </a:prstGeom>
          <a:noFill/>
        </p:spPr>
        <p:txBody>
          <a:bodyPr wrap="square" rtlCol="0">
            <a:spAutoFit/>
          </a:bodyPr>
          <a:lstStyle/>
          <a:p>
            <a:r>
              <a:rPr lang="en-US" sz="2400" dirty="0" smtClean="0">
                <a:latin typeface="Comic Sans MS" panose="030F0702030302020204" pitchFamily="66" charset="0"/>
              </a:rPr>
              <a:t>3. Sally </a:t>
            </a:r>
            <a:r>
              <a:rPr lang="en-US" sz="2400" dirty="0" smtClean="0">
                <a:latin typeface="Comic Sans MS" panose="030F0702030302020204" pitchFamily="66" charset="0"/>
              </a:rPr>
              <a:t>is jealous of the girl that earned her spot on the team. She decides to send her nasty text messages.  Everyday Sally leaves mean notes in her locker, with racial slurs.  What </a:t>
            </a:r>
            <a:r>
              <a:rPr lang="en-US" sz="2400" dirty="0">
                <a:latin typeface="Comic Sans MS" panose="030F0702030302020204" pitchFamily="66" charset="0"/>
              </a:rPr>
              <a:t>criminal code could </a:t>
            </a:r>
            <a:r>
              <a:rPr lang="en-US" sz="2400" dirty="0" smtClean="0">
                <a:latin typeface="Comic Sans MS" panose="030F0702030302020204" pitchFamily="66" charset="0"/>
              </a:rPr>
              <a:t>Sally </a:t>
            </a:r>
            <a:r>
              <a:rPr lang="en-US" sz="2400" dirty="0">
                <a:latin typeface="Comic Sans MS" panose="030F0702030302020204" pitchFamily="66" charset="0"/>
              </a:rPr>
              <a:t>be guilty of? </a:t>
            </a:r>
            <a:endParaRPr lang="en-US" sz="2400" u="sng" dirty="0">
              <a:latin typeface="Comic Sans MS" panose="030F0702030302020204" pitchFamily="66" charset="0"/>
            </a:endParaRPr>
          </a:p>
        </p:txBody>
      </p:sp>
      <p:sp>
        <p:nvSpPr>
          <p:cNvPr id="32" name="Rectangle 31"/>
          <p:cNvSpPr/>
          <p:nvPr/>
        </p:nvSpPr>
        <p:spPr>
          <a:xfrm>
            <a:off x="6146328" y="12337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1" name="TextBox 20"/>
          <p:cNvSpPr txBox="1"/>
          <p:nvPr/>
        </p:nvSpPr>
        <p:spPr>
          <a:xfrm>
            <a:off x="6235699" y="212450"/>
            <a:ext cx="5705463" cy="2985433"/>
          </a:xfrm>
          <a:prstGeom prst="rect">
            <a:avLst/>
          </a:prstGeom>
          <a:noFill/>
        </p:spPr>
        <p:txBody>
          <a:bodyPr wrap="square" rtlCol="0">
            <a:spAutoFit/>
          </a:bodyPr>
          <a:lstStyle/>
          <a:p>
            <a:r>
              <a:rPr lang="en-US" sz="2400" dirty="0" smtClean="0">
                <a:latin typeface="Comic Sans MS" panose="030F0702030302020204" pitchFamily="66" charset="0"/>
              </a:rPr>
              <a:t>2. A </a:t>
            </a:r>
            <a:r>
              <a:rPr lang="en-US" sz="2400" dirty="0" smtClean="0">
                <a:latin typeface="Comic Sans MS" panose="030F0702030302020204" pitchFamily="66" charset="0"/>
              </a:rPr>
              <a:t>group of girls started calling another girl names, body shaming her and ridiculing her for her beliefs.  They wrote nasty slogans on her locker</a:t>
            </a:r>
            <a:r>
              <a:rPr lang="en-US" sz="2400" dirty="0">
                <a:latin typeface="Comic Sans MS" panose="030F0702030302020204" pitchFamily="66" charset="0"/>
              </a:rPr>
              <a:t>. What criminal code could </a:t>
            </a:r>
            <a:r>
              <a:rPr lang="en-US" sz="2400" dirty="0" smtClean="0">
                <a:latin typeface="Comic Sans MS" panose="030F0702030302020204" pitchFamily="66" charset="0"/>
              </a:rPr>
              <a:t>this group of girls </a:t>
            </a:r>
            <a:r>
              <a:rPr lang="en-US" sz="2400" dirty="0">
                <a:latin typeface="Comic Sans MS" panose="030F0702030302020204" pitchFamily="66" charset="0"/>
              </a:rPr>
              <a:t>be guilty of? </a:t>
            </a:r>
            <a:endParaRPr lang="en-US" sz="2400" u="sng" dirty="0">
              <a:latin typeface="Comic Sans MS" panose="030F0702030302020204" pitchFamily="66" charset="0"/>
            </a:endParaRPr>
          </a:p>
          <a:p>
            <a:r>
              <a:rPr lang="en-US" sz="2000" dirty="0" smtClean="0">
                <a:latin typeface="Comic Sans MS" panose="030F0702030302020204" pitchFamily="66" charset="0"/>
              </a:rPr>
              <a:t> </a:t>
            </a:r>
            <a:endParaRPr lang="en-US" sz="2000" dirty="0">
              <a:solidFill>
                <a:srgbClr val="FF0000"/>
              </a:solidFill>
              <a:latin typeface="Comic Sans MS" panose="030F0702030302020204" pitchFamily="66" charset="0"/>
            </a:endParaRPr>
          </a:p>
          <a:p>
            <a:endParaRPr lang="en-US" sz="2400" dirty="0">
              <a:latin typeface="Comic Sans MS" panose="030F0702030302020204" pitchFamily="66" charset="0"/>
            </a:endParaRPr>
          </a:p>
        </p:txBody>
      </p:sp>
    </p:spTree>
    <p:extLst>
      <p:ext uri="{BB962C8B-B14F-4D97-AF65-F5344CB8AC3E}">
        <p14:creationId xmlns:p14="http://schemas.microsoft.com/office/powerpoint/2010/main" val="503727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6065" y="12337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 name="TextBox 17"/>
          <p:cNvSpPr txBox="1"/>
          <p:nvPr/>
        </p:nvSpPr>
        <p:spPr>
          <a:xfrm>
            <a:off x="307279" y="327388"/>
            <a:ext cx="5452406" cy="2308324"/>
          </a:xfrm>
          <a:prstGeom prst="rect">
            <a:avLst/>
          </a:prstGeom>
          <a:noFill/>
        </p:spPr>
        <p:txBody>
          <a:bodyPr wrap="square" rtlCol="0">
            <a:spAutoFit/>
          </a:bodyPr>
          <a:lstStyle/>
          <a:p>
            <a:r>
              <a:rPr lang="en-US" sz="2400" dirty="0" smtClean="0">
                <a:latin typeface="Comic Sans MS" panose="030F0702030302020204" pitchFamily="66" charset="0"/>
              </a:rPr>
              <a:t>5. Kyle </a:t>
            </a:r>
            <a:r>
              <a:rPr lang="en-US" sz="2400" dirty="0" smtClean="0">
                <a:latin typeface="Comic Sans MS" panose="030F0702030302020204" pitchFamily="66" charset="0"/>
              </a:rPr>
              <a:t>wants to show off and is talking trash to the guys playing basketball at the park.  Kyle throws insults with one of them and pulls out a knife. What </a:t>
            </a:r>
            <a:r>
              <a:rPr lang="en-US" sz="2400" dirty="0">
                <a:latin typeface="Comic Sans MS" panose="030F0702030302020204" pitchFamily="66" charset="0"/>
              </a:rPr>
              <a:t>criminal code could </a:t>
            </a:r>
            <a:r>
              <a:rPr lang="en-US" sz="2400" dirty="0" smtClean="0">
                <a:latin typeface="Comic Sans MS" panose="030F0702030302020204" pitchFamily="66" charset="0"/>
              </a:rPr>
              <a:t>Kyle </a:t>
            </a:r>
            <a:r>
              <a:rPr lang="en-US" sz="2400" dirty="0">
                <a:latin typeface="Comic Sans MS" panose="030F0702030302020204" pitchFamily="66" charset="0"/>
              </a:rPr>
              <a:t>be guilty of? </a:t>
            </a:r>
            <a:endParaRPr lang="en-US" sz="2400" dirty="0">
              <a:solidFill>
                <a:srgbClr val="FF0000"/>
              </a:solidFill>
              <a:latin typeface="Comic Sans MS" panose="030F0702030302020204" pitchFamily="66" charset="0"/>
            </a:endParaRPr>
          </a:p>
        </p:txBody>
      </p:sp>
      <p:sp>
        <p:nvSpPr>
          <p:cNvPr id="28" name="Rectangle 27"/>
          <p:cNvSpPr/>
          <p:nvPr/>
        </p:nvSpPr>
        <p:spPr>
          <a:xfrm>
            <a:off x="155350" y="352049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1" name="Rectangle 30"/>
          <p:cNvSpPr/>
          <p:nvPr/>
        </p:nvSpPr>
        <p:spPr>
          <a:xfrm>
            <a:off x="6146328" y="3479978"/>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18"/>
          <p:cNvSpPr txBox="1"/>
          <p:nvPr/>
        </p:nvSpPr>
        <p:spPr>
          <a:xfrm>
            <a:off x="6324017" y="3703964"/>
            <a:ext cx="5439454" cy="2616101"/>
          </a:xfrm>
          <a:prstGeom prst="rect">
            <a:avLst/>
          </a:prstGeom>
          <a:noFill/>
        </p:spPr>
        <p:txBody>
          <a:bodyPr wrap="square" rtlCol="0">
            <a:spAutoFit/>
          </a:bodyPr>
          <a:lstStyle/>
          <a:p>
            <a:r>
              <a:rPr lang="en-US" sz="2400" smtClean="0">
                <a:latin typeface="Comic Sans MS" panose="030F0702030302020204" pitchFamily="66" charset="0"/>
              </a:rPr>
              <a:t>8. Terry </a:t>
            </a:r>
            <a:r>
              <a:rPr lang="en-US" sz="2400" dirty="0" smtClean="0">
                <a:latin typeface="Comic Sans MS" panose="030F0702030302020204" pitchFamily="66" charset="0"/>
              </a:rPr>
              <a:t>decides to get even with Troy for making him look bad in front of others.  Terry starts sending Troy violent images on social media. </a:t>
            </a:r>
            <a:r>
              <a:rPr lang="en-US" sz="2400" dirty="0">
                <a:latin typeface="Comic Sans MS" panose="030F0702030302020204" pitchFamily="66" charset="0"/>
              </a:rPr>
              <a:t>What criminal code could </a:t>
            </a:r>
            <a:r>
              <a:rPr lang="en-US" sz="2400" dirty="0" smtClean="0">
                <a:latin typeface="Comic Sans MS" panose="030F0702030302020204" pitchFamily="66" charset="0"/>
              </a:rPr>
              <a:t>Terry </a:t>
            </a:r>
            <a:r>
              <a:rPr lang="en-US" sz="2400" dirty="0">
                <a:latin typeface="Comic Sans MS" panose="030F0702030302020204" pitchFamily="66" charset="0"/>
              </a:rPr>
              <a:t>be guilty of? </a:t>
            </a:r>
          </a:p>
          <a:p>
            <a:endParaRPr lang="en-US" sz="2000" dirty="0">
              <a:solidFill>
                <a:srgbClr val="FF0000"/>
              </a:solidFill>
              <a:latin typeface="Comic Sans MS" panose="030F0702030302020204" pitchFamily="66" charset="0"/>
            </a:endParaRPr>
          </a:p>
        </p:txBody>
      </p:sp>
      <p:sp>
        <p:nvSpPr>
          <p:cNvPr id="20" name="TextBox 19"/>
          <p:cNvSpPr txBox="1"/>
          <p:nvPr/>
        </p:nvSpPr>
        <p:spPr>
          <a:xfrm>
            <a:off x="326564" y="3700518"/>
            <a:ext cx="5623621" cy="3046988"/>
          </a:xfrm>
          <a:prstGeom prst="rect">
            <a:avLst/>
          </a:prstGeom>
          <a:noFill/>
        </p:spPr>
        <p:txBody>
          <a:bodyPr wrap="square" rtlCol="0">
            <a:spAutoFit/>
          </a:bodyPr>
          <a:lstStyle/>
          <a:p>
            <a:r>
              <a:rPr lang="en-US" sz="2400" dirty="0" smtClean="0">
                <a:latin typeface="Comic Sans MS" panose="030F0702030302020204" pitchFamily="66" charset="0"/>
              </a:rPr>
              <a:t>7. Robert </a:t>
            </a:r>
            <a:r>
              <a:rPr lang="en-US" sz="2400" dirty="0" smtClean="0">
                <a:latin typeface="Comic Sans MS" panose="030F0702030302020204" pitchFamily="66" charset="0"/>
              </a:rPr>
              <a:t>is bored and wants to get out of class. He asks to go to the bathroom and decides to pull a prank on the school by pulling the fire alarm.  Then, he ran down the hall yelling, “Fire</a:t>
            </a:r>
            <a:r>
              <a:rPr lang="en-US" sz="2400" dirty="0">
                <a:latin typeface="Comic Sans MS" panose="030F0702030302020204" pitchFamily="66" charset="0"/>
              </a:rPr>
              <a:t>”. What criminal code could </a:t>
            </a:r>
            <a:r>
              <a:rPr lang="en-US" sz="2400" dirty="0" smtClean="0">
                <a:latin typeface="Comic Sans MS" panose="030F0702030302020204" pitchFamily="66" charset="0"/>
              </a:rPr>
              <a:t>Robert </a:t>
            </a:r>
            <a:r>
              <a:rPr lang="en-US" sz="2400" dirty="0">
                <a:latin typeface="Comic Sans MS" panose="030F0702030302020204" pitchFamily="66" charset="0"/>
              </a:rPr>
              <a:t>be guilty of? </a:t>
            </a:r>
            <a:endParaRPr lang="en-US" sz="2400" dirty="0">
              <a:solidFill>
                <a:srgbClr val="FF0000"/>
              </a:solidFill>
              <a:latin typeface="Comic Sans MS" panose="030F0702030302020204" pitchFamily="66" charset="0"/>
            </a:endParaRPr>
          </a:p>
          <a:p>
            <a:pPr algn="ctr"/>
            <a:endParaRPr lang="en-US" sz="2400" dirty="0">
              <a:latin typeface="Comic Sans MS" panose="030F0702030302020204" pitchFamily="66" charset="0"/>
            </a:endParaRPr>
          </a:p>
        </p:txBody>
      </p:sp>
      <p:sp>
        <p:nvSpPr>
          <p:cNvPr id="32" name="Rectangle 31"/>
          <p:cNvSpPr/>
          <p:nvPr/>
        </p:nvSpPr>
        <p:spPr>
          <a:xfrm>
            <a:off x="6146328" y="12337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1" name="TextBox 20"/>
          <p:cNvSpPr txBox="1"/>
          <p:nvPr/>
        </p:nvSpPr>
        <p:spPr>
          <a:xfrm>
            <a:off x="6235699" y="212450"/>
            <a:ext cx="5705463" cy="1938992"/>
          </a:xfrm>
          <a:prstGeom prst="rect">
            <a:avLst/>
          </a:prstGeom>
          <a:noFill/>
        </p:spPr>
        <p:txBody>
          <a:bodyPr wrap="square" rtlCol="0">
            <a:spAutoFit/>
          </a:bodyPr>
          <a:lstStyle/>
          <a:p>
            <a:r>
              <a:rPr lang="en-US" sz="2400" dirty="0" smtClean="0">
                <a:latin typeface="Comic Sans MS" panose="030F0702030302020204" pitchFamily="66" charset="0"/>
              </a:rPr>
              <a:t>6. Sam </a:t>
            </a:r>
            <a:r>
              <a:rPr lang="en-US" sz="2400" dirty="0" smtClean="0">
                <a:latin typeface="Comic Sans MS" panose="030F0702030302020204" pitchFamily="66" charset="0"/>
              </a:rPr>
              <a:t>is angry all the time, he tries to trip others when they walk by, he pokes others in the chest and tries to get them to </a:t>
            </a:r>
            <a:r>
              <a:rPr lang="en-US" sz="2400" dirty="0">
                <a:latin typeface="Comic Sans MS" panose="030F0702030302020204" pitchFamily="66" charset="0"/>
              </a:rPr>
              <a:t>fight. What criminal code could </a:t>
            </a:r>
            <a:r>
              <a:rPr lang="en-US" sz="2400" dirty="0" smtClean="0">
                <a:latin typeface="Comic Sans MS" panose="030F0702030302020204" pitchFamily="66" charset="0"/>
              </a:rPr>
              <a:t>Sam </a:t>
            </a:r>
            <a:r>
              <a:rPr lang="en-US" sz="2400" dirty="0">
                <a:latin typeface="Comic Sans MS" panose="030F0702030302020204" pitchFamily="66" charset="0"/>
              </a:rPr>
              <a:t>be guilty of? </a:t>
            </a:r>
          </a:p>
        </p:txBody>
      </p:sp>
    </p:spTree>
    <p:extLst>
      <p:ext uri="{BB962C8B-B14F-4D97-AF65-F5344CB8AC3E}">
        <p14:creationId xmlns:p14="http://schemas.microsoft.com/office/powerpoint/2010/main" val="3254459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6065" y="12337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 name="TextBox 17"/>
          <p:cNvSpPr txBox="1"/>
          <p:nvPr/>
        </p:nvSpPr>
        <p:spPr>
          <a:xfrm>
            <a:off x="307279" y="327388"/>
            <a:ext cx="5452406" cy="2677656"/>
          </a:xfrm>
          <a:prstGeom prst="rect">
            <a:avLst/>
          </a:prstGeom>
          <a:noFill/>
        </p:spPr>
        <p:txBody>
          <a:bodyPr wrap="square" rtlCol="0">
            <a:spAutoFit/>
          </a:bodyPr>
          <a:lstStyle/>
          <a:p>
            <a:r>
              <a:rPr lang="en-US" sz="2400" dirty="0" smtClean="0">
                <a:latin typeface="Comic Sans MS" panose="030F0702030302020204" pitchFamily="66" charset="0"/>
              </a:rPr>
              <a:t>Kristy is driving home from school and sees her ex-boyfriend’s new girlfriend.  She flips her off.  The new girlfriend shouts that she is going to call the police.  What criminal code could Kristy be guilty of? </a:t>
            </a:r>
            <a:r>
              <a:rPr lang="en-US" sz="2400" u="sng" dirty="0">
                <a:solidFill>
                  <a:srgbClr val="FF0000"/>
                </a:solidFill>
              </a:rPr>
              <a:t>13-2904. Disorderly </a:t>
            </a:r>
            <a:r>
              <a:rPr lang="en-US" sz="2400" u="sng" dirty="0" smtClean="0">
                <a:solidFill>
                  <a:srgbClr val="FF0000"/>
                </a:solidFill>
              </a:rPr>
              <a:t>Conduct </a:t>
            </a:r>
            <a:r>
              <a:rPr lang="en-US" sz="2400" u="sng" dirty="0">
                <a:solidFill>
                  <a:srgbClr val="FF0000"/>
                </a:solidFill>
              </a:rPr>
              <a:t>A3</a:t>
            </a:r>
            <a:r>
              <a:rPr lang="en-US" sz="2400" dirty="0">
                <a:solidFill>
                  <a:srgbClr val="FF0000"/>
                </a:solidFill>
              </a:rPr>
              <a:t>. </a:t>
            </a:r>
            <a:endParaRPr lang="en-US" sz="2400" dirty="0">
              <a:solidFill>
                <a:srgbClr val="FF0000"/>
              </a:solidFill>
              <a:latin typeface="Comic Sans MS" panose="030F0702030302020204" pitchFamily="66" charset="0"/>
            </a:endParaRPr>
          </a:p>
        </p:txBody>
      </p:sp>
      <p:sp>
        <p:nvSpPr>
          <p:cNvPr id="28" name="Rectangle 27"/>
          <p:cNvSpPr/>
          <p:nvPr/>
        </p:nvSpPr>
        <p:spPr>
          <a:xfrm>
            <a:off x="155350" y="352049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1" name="Rectangle 30"/>
          <p:cNvSpPr/>
          <p:nvPr/>
        </p:nvSpPr>
        <p:spPr>
          <a:xfrm>
            <a:off x="6146327" y="352049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18"/>
          <p:cNvSpPr txBox="1"/>
          <p:nvPr/>
        </p:nvSpPr>
        <p:spPr>
          <a:xfrm>
            <a:off x="6368703" y="3630762"/>
            <a:ext cx="5439454" cy="3046988"/>
          </a:xfrm>
          <a:prstGeom prst="rect">
            <a:avLst/>
          </a:prstGeom>
          <a:noFill/>
        </p:spPr>
        <p:txBody>
          <a:bodyPr wrap="square" rtlCol="0">
            <a:spAutoFit/>
          </a:bodyPr>
          <a:lstStyle/>
          <a:p>
            <a:r>
              <a:rPr lang="en-US" sz="2400" dirty="0" smtClean="0">
                <a:latin typeface="Comic Sans MS" panose="030F0702030302020204" pitchFamily="66" charset="0"/>
              </a:rPr>
              <a:t>Cara and her friends are always yelling insults at the new girl. They stand in her way when she is trying to pass in the hall and whisper that she better watch her back</a:t>
            </a:r>
            <a:r>
              <a:rPr lang="en-US" sz="2400" dirty="0">
                <a:latin typeface="Comic Sans MS" panose="030F0702030302020204" pitchFamily="66" charset="0"/>
              </a:rPr>
              <a:t>. What criminal code could </a:t>
            </a:r>
            <a:r>
              <a:rPr lang="en-US" sz="2400" dirty="0" smtClean="0">
                <a:latin typeface="Comic Sans MS" panose="030F0702030302020204" pitchFamily="66" charset="0"/>
              </a:rPr>
              <a:t>Cara and her friends </a:t>
            </a:r>
            <a:r>
              <a:rPr lang="en-US" sz="2400" dirty="0">
                <a:latin typeface="Comic Sans MS" panose="030F0702030302020204" pitchFamily="66" charset="0"/>
              </a:rPr>
              <a:t>be guilty of? </a:t>
            </a:r>
            <a:r>
              <a:rPr lang="en-US" sz="2400" u="sng" dirty="0">
                <a:solidFill>
                  <a:srgbClr val="FF0000"/>
                </a:solidFill>
                <a:latin typeface="Comic Sans MS" panose="030F0702030302020204" pitchFamily="66" charset="0"/>
              </a:rPr>
              <a:t>13-1202. Threatening or Intimidating </a:t>
            </a:r>
          </a:p>
        </p:txBody>
      </p:sp>
      <p:sp>
        <p:nvSpPr>
          <p:cNvPr id="20" name="TextBox 19"/>
          <p:cNvSpPr txBox="1"/>
          <p:nvPr/>
        </p:nvSpPr>
        <p:spPr>
          <a:xfrm>
            <a:off x="155350" y="3720914"/>
            <a:ext cx="5775550" cy="2677656"/>
          </a:xfrm>
          <a:prstGeom prst="rect">
            <a:avLst/>
          </a:prstGeom>
          <a:noFill/>
        </p:spPr>
        <p:txBody>
          <a:bodyPr wrap="square" rtlCol="0">
            <a:spAutoFit/>
          </a:bodyPr>
          <a:lstStyle/>
          <a:p>
            <a:r>
              <a:rPr lang="en-US" sz="2400" dirty="0" smtClean="0">
                <a:latin typeface="Comic Sans MS" panose="030F0702030302020204" pitchFamily="66" charset="0"/>
              </a:rPr>
              <a:t>Sally is jealous of the girl that earned her spot on the team. She decides to send her nasty text messages.  Everyday Sally leaves mean notes in her locker, with racial slurs.  What </a:t>
            </a:r>
            <a:r>
              <a:rPr lang="en-US" sz="2400" dirty="0">
                <a:latin typeface="Comic Sans MS" panose="030F0702030302020204" pitchFamily="66" charset="0"/>
              </a:rPr>
              <a:t>criminal code could </a:t>
            </a:r>
            <a:r>
              <a:rPr lang="en-US" sz="2400" dirty="0" smtClean="0">
                <a:latin typeface="Comic Sans MS" panose="030F0702030302020204" pitchFamily="66" charset="0"/>
              </a:rPr>
              <a:t>Sally </a:t>
            </a:r>
            <a:r>
              <a:rPr lang="en-US" sz="2400" dirty="0">
                <a:latin typeface="Comic Sans MS" panose="030F0702030302020204" pitchFamily="66" charset="0"/>
              </a:rPr>
              <a:t>be guilty of? </a:t>
            </a:r>
            <a:r>
              <a:rPr lang="en-US" sz="2400" u="sng" dirty="0">
                <a:solidFill>
                  <a:srgbClr val="FF0000"/>
                </a:solidFill>
                <a:latin typeface="Comic Sans MS" panose="030F0702030302020204" pitchFamily="66" charset="0"/>
              </a:rPr>
              <a:t>13-2921. Harassment </a:t>
            </a:r>
            <a:endParaRPr lang="en-US" sz="2400" u="sng" dirty="0">
              <a:latin typeface="Comic Sans MS" panose="030F0702030302020204" pitchFamily="66" charset="0"/>
            </a:endParaRPr>
          </a:p>
        </p:txBody>
      </p:sp>
      <p:sp>
        <p:nvSpPr>
          <p:cNvPr id="32" name="Rectangle 31"/>
          <p:cNvSpPr/>
          <p:nvPr/>
        </p:nvSpPr>
        <p:spPr>
          <a:xfrm>
            <a:off x="6146328" y="12337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1" name="TextBox 20"/>
          <p:cNvSpPr txBox="1"/>
          <p:nvPr/>
        </p:nvSpPr>
        <p:spPr>
          <a:xfrm>
            <a:off x="6235699" y="212450"/>
            <a:ext cx="5705463" cy="3354765"/>
          </a:xfrm>
          <a:prstGeom prst="rect">
            <a:avLst/>
          </a:prstGeom>
          <a:noFill/>
        </p:spPr>
        <p:txBody>
          <a:bodyPr wrap="square" rtlCol="0">
            <a:spAutoFit/>
          </a:bodyPr>
          <a:lstStyle/>
          <a:p>
            <a:r>
              <a:rPr lang="en-US" sz="2400" dirty="0" smtClean="0">
                <a:latin typeface="Comic Sans MS" panose="030F0702030302020204" pitchFamily="66" charset="0"/>
              </a:rPr>
              <a:t>A group of girls started calling another girl names, body shaming her and ridiculing her for her beliefs.  They wrote nasty slogans on her locker</a:t>
            </a:r>
            <a:r>
              <a:rPr lang="en-US" sz="2400" dirty="0">
                <a:latin typeface="Comic Sans MS" panose="030F0702030302020204" pitchFamily="66" charset="0"/>
              </a:rPr>
              <a:t>. What criminal code could </a:t>
            </a:r>
            <a:r>
              <a:rPr lang="en-US" sz="2400" dirty="0" smtClean="0">
                <a:latin typeface="Comic Sans MS" panose="030F0702030302020204" pitchFamily="66" charset="0"/>
              </a:rPr>
              <a:t>this group of girls </a:t>
            </a:r>
            <a:r>
              <a:rPr lang="en-US" sz="2400" dirty="0">
                <a:latin typeface="Comic Sans MS" panose="030F0702030302020204" pitchFamily="66" charset="0"/>
              </a:rPr>
              <a:t>be guilty of? </a:t>
            </a:r>
            <a:r>
              <a:rPr lang="en-US" sz="2400" u="sng" dirty="0">
                <a:solidFill>
                  <a:srgbClr val="FF0000"/>
                </a:solidFill>
                <a:latin typeface="Comic Sans MS" panose="030F0702030302020204" pitchFamily="66" charset="0"/>
              </a:rPr>
              <a:t>13-2921. Harassment </a:t>
            </a:r>
            <a:r>
              <a:rPr lang="en-US" sz="2400" u="sng" dirty="0" smtClean="0">
                <a:solidFill>
                  <a:srgbClr val="FF0000"/>
                </a:solidFill>
                <a:latin typeface="Comic Sans MS" panose="030F0702030302020204" pitchFamily="66" charset="0"/>
              </a:rPr>
              <a:t>(Hate Crime)</a:t>
            </a:r>
            <a:endParaRPr lang="en-US" sz="2400" u="sng" dirty="0">
              <a:latin typeface="Comic Sans MS" panose="030F0702030302020204" pitchFamily="66" charset="0"/>
            </a:endParaRPr>
          </a:p>
          <a:p>
            <a:r>
              <a:rPr lang="en-US" sz="2000" dirty="0" smtClean="0">
                <a:latin typeface="Comic Sans MS" panose="030F0702030302020204" pitchFamily="66" charset="0"/>
              </a:rPr>
              <a:t> </a:t>
            </a:r>
            <a:endParaRPr lang="en-US" sz="2000" dirty="0">
              <a:solidFill>
                <a:srgbClr val="FF0000"/>
              </a:solidFill>
              <a:latin typeface="Comic Sans MS" panose="030F0702030302020204" pitchFamily="66" charset="0"/>
            </a:endParaRPr>
          </a:p>
          <a:p>
            <a:endParaRPr lang="en-US" sz="2400" dirty="0">
              <a:latin typeface="Comic Sans MS" panose="030F0702030302020204" pitchFamily="66" charset="0"/>
            </a:endParaRPr>
          </a:p>
        </p:txBody>
      </p:sp>
    </p:spTree>
    <p:extLst>
      <p:ext uri="{BB962C8B-B14F-4D97-AF65-F5344CB8AC3E}">
        <p14:creationId xmlns:p14="http://schemas.microsoft.com/office/powerpoint/2010/main" val="17613354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6065" y="12337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 name="TextBox 17"/>
          <p:cNvSpPr txBox="1"/>
          <p:nvPr/>
        </p:nvSpPr>
        <p:spPr>
          <a:xfrm>
            <a:off x="307279" y="327388"/>
            <a:ext cx="5452406" cy="3046988"/>
          </a:xfrm>
          <a:prstGeom prst="rect">
            <a:avLst/>
          </a:prstGeom>
          <a:noFill/>
        </p:spPr>
        <p:txBody>
          <a:bodyPr wrap="square" rtlCol="0">
            <a:spAutoFit/>
          </a:bodyPr>
          <a:lstStyle/>
          <a:p>
            <a:r>
              <a:rPr lang="en-US" sz="2400" dirty="0" smtClean="0">
                <a:latin typeface="Comic Sans MS" panose="030F0702030302020204" pitchFamily="66" charset="0"/>
              </a:rPr>
              <a:t>Kyle wants to show off and is talking trash to the guys playing basketball at the park.  Kyle throws insults with one of them and pulls out a knife. What </a:t>
            </a:r>
            <a:r>
              <a:rPr lang="en-US" sz="2400" dirty="0">
                <a:latin typeface="Comic Sans MS" panose="030F0702030302020204" pitchFamily="66" charset="0"/>
              </a:rPr>
              <a:t>criminal code could </a:t>
            </a:r>
            <a:r>
              <a:rPr lang="en-US" sz="2400" dirty="0" smtClean="0">
                <a:latin typeface="Comic Sans MS" panose="030F0702030302020204" pitchFamily="66" charset="0"/>
              </a:rPr>
              <a:t>Kyle </a:t>
            </a:r>
            <a:r>
              <a:rPr lang="en-US" sz="2400" dirty="0">
                <a:latin typeface="Comic Sans MS" panose="030F0702030302020204" pitchFamily="66" charset="0"/>
              </a:rPr>
              <a:t>be guilty of? </a:t>
            </a:r>
            <a:r>
              <a:rPr lang="en-US" sz="2400" u="sng" dirty="0">
                <a:solidFill>
                  <a:srgbClr val="FF0000"/>
                </a:solidFill>
                <a:latin typeface="Comic Sans MS" panose="030F0702030302020204" pitchFamily="66" charset="0"/>
              </a:rPr>
              <a:t>13-1204.  Aggravated Assault </a:t>
            </a:r>
            <a:endParaRPr lang="en-US" sz="2400" dirty="0">
              <a:solidFill>
                <a:srgbClr val="FF0000"/>
              </a:solidFill>
              <a:latin typeface="Comic Sans MS" panose="030F0702030302020204" pitchFamily="66" charset="0"/>
            </a:endParaRPr>
          </a:p>
          <a:p>
            <a:r>
              <a:rPr lang="en-US" sz="2400" dirty="0" smtClean="0">
                <a:solidFill>
                  <a:srgbClr val="FF0000"/>
                </a:solidFill>
              </a:rPr>
              <a:t> </a:t>
            </a:r>
            <a:endParaRPr lang="en-US" sz="2400" dirty="0">
              <a:solidFill>
                <a:srgbClr val="FF0000"/>
              </a:solidFill>
              <a:latin typeface="Comic Sans MS" panose="030F0702030302020204" pitchFamily="66" charset="0"/>
            </a:endParaRPr>
          </a:p>
        </p:txBody>
      </p:sp>
      <p:sp>
        <p:nvSpPr>
          <p:cNvPr id="28" name="Rectangle 27"/>
          <p:cNvSpPr/>
          <p:nvPr/>
        </p:nvSpPr>
        <p:spPr>
          <a:xfrm>
            <a:off x="155350" y="352049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1" name="Rectangle 30"/>
          <p:cNvSpPr/>
          <p:nvPr/>
        </p:nvSpPr>
        <p:spPr>
          <a:xfrm>
            <a:off x="6146328" y="3479978"/>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18"/>
          <p:cNvSpPr txBox="1"/>
          <p:nvPr/>
        </p:nvSpPr>
        <p:spPr>
          <a:xfrm>
            <a:off x="6278716" y="3555584"/>
            <a:ext cx="5439454" cy="3046988"/>
          </a:xfrm>
          <a:prstGeom prst="rect">
            <a:avLst/>
          </a:prstGeom>
          <a:noFill/>
        </p:spPr>
        <p:txBody>
          <a:bodyPr wrap="square" rtlCol="0">
            <a:spAutoFit/>
          </a:bodyPr>
          <a:lstStyle/>
          <a:p>
            <a:r>
              <a:rPr lang="en-US" sz="2400" dirty="0" smtClean="0">
                <a:latin typeface="Comic Sans MS" panose="030F0702030302020204" pitchFamily="66" charset="0"/>
              </a:rPr>
              <a:t>Terry decides to get even with Troy for making him look bad in front of others.  Terry starts sending Troy violent images on social media. </a:t>
            </a:r>
            <a:r>
              <a:rPr lang="en-US" sz="2400" dirty="0">
                <a:latin typeface="Comic Sans MS" panose="030F0702030302020204" pitchFamily="66" charset="0"/>
              </a:rPr>
              <a:t>What criminal code could </a:t>
            </a:r>
            <a:r>
              <a:rPr lang="en-US" sz="2400" dirty="0" smtClean="0">
                <a:latin typeface="Comic Sans MS" panose="030F0702030302020204" pitchFamily="66" charset="0"/>
              </a:rPr>
              <a:t>Terry </a:t>
            </a:r>
            <a:r>
              <a:rPr lang="en-US" sz="2400" dirty="0">
                <a:latin typeface="Comic Sans MS" panose="030F0702030302020204" pitchFamily="66" charset="0"/>
              </a:rPr>
              <a:t>be guilty of? </a:t>
            </a:r>
            <a:r>
              <a:rPr lang="en-US" sz="2400" u="sng" dirty="0" smtClean="0">
                <a:solidFill>
                  <a:srgbClr val="FF0000"/>
                </a:solidFill>
                <a:latin typeface="Comic Sans MS" panose="030F0702030302020204" pitchFamily="66" charset="0"/>
              </a:rPr>
              <a:t>13-2916</a:t>
            </a:r>
            <a:r>
              <a:rPr lang="en-US" sz="2400" u="sng" dirty="0">
                <a:solidFill>
                  <a:srgbClr val="FF0000"/>
                </a:solidFill>
                <a:latin typeface="Comic Sans MS" panose="030F0702030302020204" pitchFamily="66" charset="0"/>
              </a:rPr>
              <a:t>.  Use of an Electronic Communication to Terrify, Intimidate, Threaten or Harass.</a:t>
            </a:r>
            <a:endParaRPr lang="en-US" sz="2400" dirty="0">
              <a:solidFill>
                <a:srgbClr val="FF0000"/>
              </a:solidFill>
              <a:latin typeface="Comic Sans MS" panose="030F0702030302020204" pitchFamily="66" charset="0"/>
            </a:endParaRPr>
          </a:p>
        </p:txBody>
      </p:sp>
      <p:sp>
        <p:nvSpPr>
          <p:cNvPr id="20" name="TextBox 19"/>
          <p:cNvSpPr txBox="1"/>
          <p:nvPr/>
        </p:nvSpPr>
        <p:spPr>
          <a:xfrm>
            <a:off x="189344" y="3555584"/>
            <a:ext cx="5893229" cy="3416320"/>
          </a:xfrm>
          <a:prstGeom prst="rect">
            <a:avLst/>
          </a:prstGeom>
          <a:noFill/>
        </p:spPr>
        <p:txBody>
          <a:bodyPr wrap="square" rtlCol="0">
            <a:spAutoFit/>
          </a:bodyPr>
          <a:lstStyle/>
          <a:p>
            <a:r>
              <a:rPr lang="en-US" sz="2400" dirty="0" smtClean="0">
                <a:latin typeface="Comic Sans MS" panose="030F0702030302020204" pitchFamily="66" charset="0"/>
              </a:rPr>
              <a:t>Robert is bored and wants to get out of class. He asks to go to the bathroom and decides to pull a prank on the school by pulling the fire alarm.  Then, he ran down the hall yelling, “Fire</a:t>
            </a:r>
            <a:r>
              <a:rPr lang="en-US" sz="2400" dirty="0">
                <a:latin typeface="Comic Sans MS" panose="030F0702030302020204" pitchFamily="66" charset="0"/>
              </a:rPr>
              <a:t>”. What criminal code could </a:t>
            </a:r>
            <a:r>
              <a:rPr lang="en-US" sz="2400" dirty="0" smtClean="0">
                <a:latin typeface="Comic Sans MS" panose="030F0702030302020204" pitchFamily="66" charset="0"/>
              </a:rPr>
              <a:t>Robert </a:t>
            </a:r>
            <a:r>
              <a:rPr lang="en-US" sz="2400" dirty="0">
                <a:latin typeface="Comic Sans MS" panose="030F0702030302020204" pitchFamily="66" charset="0"/>
              </a:rPr>
              <a:t>be guilty of? </a:t>
            </a:r>
            <a:r>
              <a:rPr lang="en-US" sz="2400" u="sng" dirty="0" smtClean="0">
                <a:solidFill>
                  <a:srgbClr val="FF0000"/>
                </a:solidFill>
                <a:latin typeface="Comic Sans MS" panose="030F0702030302020204" pitchFamily="66" charset="0"/>
              </a:rPr>
              <a:t>13-2911.  Interference or Disruption to an Educational Institution</a:t>
            </a:r>
            <a:endParaRPr lang="en-US" sz="2400" dirty="0">
              <a:solidFill>
                <a:srgbClr val="FF0000"/>
              </a:solidFill>
              <a:latin typeface="Comic Sans MS" panose="030F0702030302020204" pitchFamily="66" charset="0"/>
            </a:endParaRPr>
          </a:p>
          <a:p>
            <a:pPr algn="ctr"/>
            <a:endParaRPr lang="en-US" sz="2400" dirty="0">
              <a:latin typeface="Comic Sans MS" panose="030F0702030302020204" pitchFamily="66" charset="0"/>
            </a:endParaRPr>
          </a:p>
        </p:txBody>
      </p:sp>
      <p:sp>
        <p:nvSpPr>
          <p:cNvPr id="32" name="Rectangle 31"/>
          <p:cNvSpPr/>
          <p:nvPr/>
        </p:nvSpPr>
        <p:spPr>
          <a:xfrm>
            <a:off x="6146328" y="123372"/>
            <a:ext cx="5794835" cy="32675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1" name="TextBox 20"/>
          <p:cNvSpPr txBox="1"/>
          <p:nvPr/>
        </p:nvSpPr>
        <p:spPr>
          <a:xfrm>
            <a:off x="6235699" y="212450"/>
            <a:ext cx="5705463" cy="2677656"/>
          </a:xfrm>
          <a:prstGeom prst="rect">
            <a:avLst/>
          </a:prstGeom>
          <a:noFill/>
        </p:spPr>
        <p:txBody>
          <a:bodyPr wrap="square" rtlCol="0">
            <a:spAutoFit/>
          </a:bodyPr>
          <a:lstStyle/>
          <a:p>
            <a:r>
              <a:rPr lang="en-US" sz="2400" dirty="0" smtClean="0">
                <a:latin typeface="Comic Sans MS" panose="030F0702030302020204" pitchFamily="66" charset="0"/>
              </a:rPr>
              <a:t>Sam is angry all the time, he tries to trip others when they walk by, he pokes others in the chest and tries to get them to </a:t>
            </a:r>
            <a:r>
              <a:rPr lang="en-US" sz="2400" dirty="0">
                <a:latin typeface="Comic Sans MS" panose="030F0702030302020204" pitchFamily="66" charset="0"/>
              </a:rPr>
              <a:t>fight. What criminal code could </a:t>
            </a:r>
            <a:r>
              <a:rPr lang="en-US" sz="2400" dirty="0" smtClean="0">
                <a:latin typeface="Comic Sans MS" panose="030F0702030302020204" pitchFamily="66" charset="0"/>
              </a:rPr>
              <a:t>Sam </a:t>
            </a:r>
            <a:r>
              <a:rPr lang="en-US" sz="2400" dirty="0">
                <a:latin typeface="Comic Sans MS" panose="030F0702030302020204" pitchFamily="66" charset="0"/>
              </a:rPr>
              <a:t>be guilty of? </a:t>
            </a:r>
            <a:r>
              <a:rPr lang="en-US" sz="2400" u="sng" dirty="0" smtClean="0">
                <a:solidFill>
                  <a:srgbClr val="FF0000"/>
                </a:solidFill>
                <a:latin typeface="Comic Sans MS" panose="030F0702030302020204" pitchFamily="66" charset="0"/>
              </a:rPr>
              <a:t>13-1203. Assault </a:t>
            </a:r>
            <a:endParaRPr lang="en-US" sz="2400" dirty="0">
              <a:solidFill>
                <a:srgbClr val="FF0000"/>
              </a:solidFill>
              <a:latin typeface="Comic Sans MS" panose="030F0702030302020204" pitchFamily="66" charset="0"/>
            </a:endParaRPr>
          </a:p>
          <a:p>
            <a:endParaRPr lang="en-US" sz="2400" dirty="0">
              <a:latin typeface="Comic Sans MS" panose="030F0702030302020204" pitchFamily="66" charset="0"/>
            </a:endParaRPr>
          </a:p>
        </p:txBody>
      </p:sp>
    </p:spTree>
    <p:extLst>
      <p:ext uri="{BB962C8B-B14F-4D97-AF65-F5344CB8AC3E}">
        <p14:creationId xmlns:p14="http://schemas.microsoft.com/office/powerpoint/2010/main" val="2325149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06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4250"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0629" y="4557486"/>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61758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6175827"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6175828" y="4557486"/>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219529" y="342184"/>
            <a:ext cx="5798457" cy="1631216"/>
          </a:xfrm>
          <a:prstGeom prst="rect">
            <a:avLst/>
          </a:prstGeom>
          <a:noFill/>
        </p:spPr>
        <p:txBody>
          <a:bodyPr wrap="square" rtlCol="0">
            <a:spAutoFit/>
          </a:bodyPr>
          <a:lstStyle/>
          <a:p>
            <a:r>
              <a:rPr lang="en-US" sz="2000" dirty="0" smtClean="0">
                <a:latin typeface="Comic Sans MS" panose="030F0702030302020204" pitchFamily="66" charset="0"/>
              </a:rPr>
              <a:t>_______________is when a person intentionally and repeatedly annoys, threatens or intimidates someone such as with  derogatory comments, slurs, visual insults, and causes them to fear physical injury.</a:t>
            </a:r>
          </a:p>
        </p:txBody>
      </p:sp>
      <p:sp>
        <p:nvSpPr>
          <p:cNvPr id="15" name="TextBox 14"/>
          <p:cNvSpPr txBox="1"/>
          <p:nvPr/>
        </p:nvSpPr>
        <p:spPr>
          <a:xfrm>
            <a:off x="6437085" y="493155"/>
            <a:ext cx="5754915" cy="1323439"/>
          </a:xfrm>
          <a:prstGeom prst="rect">
            <a:avLst/>
          </a:prstGeom>
          <a:noFill/>
        </p:spPr>
        <p:txBody>
          <a:bodyPr wrap="square" rtlCol="0">
            <a:spAutoFit/>
          </a:bodyPr>
          <a:lstStyle/>
          <a:p>
            <a:r>
              <a:rPr lang="en-US" sz="2000" dirty="0" smtClean="0">
                <a:latin typeface="Comic Sans MS" panose="030F0702030302020204" pitchFamily="66" charset="0"/>
              </a:rPr>
              <a:t>____________is when a person knowingly causes physical injury or when someone touches someone else to provoke or insult them. </a:t>
            </a:r>
          </a:p>
        </p:txBody>
      </p:sp>
      <p:sp>
        <p:nvSpPr>
          <p:cNvPr id="17" name="TextBox 16"/>
          <p:cNvSpPr txBox="1"/>
          <p:nvPr/>
        </p:nvSpPr>
        <p:spPr>
          <a:xfrm>
            <a:off x="6299202" y="2498101"/>
            <a:ext cx="5892798" cy="1323439"/>
          </a:xfrm>
          <a:prstGeom prst="rect">
            <a:avLst/>
          </a:prstGeom>
          <a:noFill/>
        </p:spPr>
        <p:txBody>
          <a:bodyPr wrap="square" rtlCol="0">
            <a:spAutoFit/>
          </a:bodyPr>
          <a:lstStyle/>
          <a:p>
            <a:r>
              <a:rPr lang="en-US" sz="2000" dirty="0" smtClean="0">
                <a:latin typeface="Comic Sans MS" panose="030F0702030302020204" pitchFamily="66" charset="0"/>
              </a:rPr>
              <a:t>______________________is when a person threatens to cause physical injury to any employee or property damage of attending an educational institution. (Felony)</a:t>
            </a:r>
          </a:p>
        </p:txBody>
      </p:sp>
      <p:sp>
        <p:nvSpPr>
          <p:cNvPr id="18" name="TextBox 17"/>
          <p:cNvSpPr txBox="1"/>
          <p:nvPr/>
        </p:nvSpPr>
        <p:spPr>
          <a:xfrm>
            <a:off x="199574" y="4736108"/>
            <a:ext cx="5838368" cy="1015663"/>
          </a:xfrm>
          <a:prstGeom prst="rect">
            <a:avLst/>
          </a:prstGeom>
          <a:noFill/>
        </p:spPr>
        <p:txBody>
          <a:bodyPr wrap="square" rtlCol="0">
            <a:spAutoFit/>
          </a:bodyPr>
          <a:lstStyle/>
          <a:p>
            <a:pPr lvl="0"/>
            <a:r>
              <a:rPr lang="en-US" sz="2000" dirty="0" smtClean="0">
                <a:latin typeface="Comic Sans MS" panose="030F0702030302020204" pitchFamily="66" charset="0"/>
              </a:rPr>
              <a:t>________________serious physical injury to another person.  Use of a weapon, identity of the victim, intent and injury are considered.</a:t>
            </a:r>
            <a:endParaRPr lang="en-US" sz="2000" dirty="0">
              <a:latin typeface="Comic Sans MS" panose="030F0702030302020204" pitchFamily="66" charset="0"/>
            </a:endParaRPr>
          </a:p>
        </p:txBody>
      </p:sp>
      <p:sp>
        <p:nvSpPr>
          <p:cNvPr id="19" name="TextBox 18"/>
          <p:cNvSpPr txBox="1"/>
          <p:nvPr/>
        </p:nvSpPr>
        <p:spPr>
          <a:xfrm>
            <a:off x="6299202" y="4736108"/>
            <a:ext cx="5704110" cy="1015663"/>
          </a:xfrm>
          <a:prstGeom prst="rect">
            <a:avLst/>
          </a:prstGeom>
          <a:noFill/>
        </p:spPr>
        <p:txBody>
          <a:bodyPr wrap="square" rtlCol="0">
            <a:spAutoFit/>
          </a:bodyPr>
          <a:lstStyle/>
          <a:p>
            <a:pPr lvl="0"/>
            <a:r>
              <a:rPr lang="en-US" sz="2000" dirty="0" smtClean="0">
                <a:latin typeface="Comic Sans MS" panose="030F0702030302020204" pitchFamily="66" charset="0"/>
              </a:rPr>
              <a:t>____________________is when a person uses conduct or word to cause physical injury, property damage or fear of injury or damage. </a:t>
            </a:r>
            <a:endParaRPr lang="en-US" sz="2000" dirty="0">
              <a:latin typeface="Comic Sans MS" panose="030F0702030302020204" pitchFamily="66" charset="0"/>
            </a:endParaRPr>
          </a:p>
        </p:txBody>
      </p:sp>
      <p:sp>
        <p:nvSpPr>
          <p:cNvPr id="2" name="TextBox 1"/>
          <p:cNvSpPr txBox="1"/>
          <p:nvPr/>
        </p:nvSpPr>
        <p:spPr>
          <a:xfrm>
            <a:off x="339547" y="2687952"/>
            <a:ext cx="5578370" cy="1323439"/>
          </a:xfrm>
          <a:prstGeom prst="rect">
            <a:avLst/>
          </a:prstGeom>
          <a:noFill/>
        </p:spPr>
        <p:txBody>
          <a:bodyPr wrap="square" rtlCol="0">
            <a:spAutoFit/>
          </a:bodyPr>
          <a:lstStyle/>
          <a:p>
            <a:r>
              <a:rPr lang="en-US" sz="2000" dirty="0" smtClean="0">
                <a:latin typeface="Comic Sans MS" panose="030F0702030302020204" pitchFamily="66" charset="0"/>
              </a:rPr>
              <a:t>_____________________is when a person disturbs the peace with fighting, disruptive behavior, abusive or offensive langue and gestures, proving retaliation.</a:t>
            </a:r>
            <a:endParaRPr lang="en-US" sz="2000" dirty="0">
              <a:latin typeface="Comic Sans MS" panose="030F0702030302020204" pitchFamily="66" charset="0"/>
            </a:endParaRPr>
          </a:p>
        </p:txBody>
      </p:sp>
    </p:spTree>
    <p:extLst>
      <p:ext uri="{BB962C8B-B14F-4D97-AF65-F5344CB8AC3E}">
        <p14:creationId xmlns:p14="http://schemas.microsoft.com/office/powerpoint/2010/main" val="454645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06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0629"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0629" y="4586513"/>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lvl="0"/>
            <a:endParaRPr lang="en-US" sz="900" dirty="0">
              <a:latin typeface="Comic Sans MS" panose="030F0702030302020204" pitchFamily="66" charset="0"/>
            </a:endParaRPr>
          </a:p>
        </p:txBody>
      </p:sp>
      <p:sp>
        <p:nvSpPr>
          <p:cNvPr id="10" name="Rectangle 9"/>
          <p:cNvSpPr/>
          <p:nvPr/>
        </p:nvSpPr>
        <p:spPr>
          <a:xfrm>
            <a:off x="61758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6175827"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6175826" y="459918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199572" y="242447"/>
            <a:ext cx="5907313" cy="707886"/>
          </a:xfrm>
          <a:prstGeom prst="rect">
            <a:avLst/>
          </a:prstGeom>
          <a:noFill/>
        </p:spPr>
        <p:txBody>
          <a:bodyPr wrap="square" rtlCol="0">
            <a:spAutoFit/>
          </a:bodyPr>
          <a:lstStyle/>
          <a:p>
            <a:r>
              <a:rPr lang="en-US" sz="2000" u="sng" dirty="0" smtClean="0">
                <a:latin typeface="Comic Sans MS" panose="030F0702030302020204" pitchFamily="66" charset="0"/>
              </a:rPr>
              <a:t>13-2916.  Use of an Electronic Communication </a:t>
            </a:r>
            <a:r>
              <a:rPr lang="en-US" sz="2000" u="sng" dirty="0">
                <a:latin typeface="Comic Sans MS" panose="030F0702030302020204" pitchFamily="66" charset="0"/>
              </a:rPr>
              <a:t>to </a:t>
            </a:r>
            <a:r>
              <a:rPr lang="en-US" sz="2000" u="sng" dirty="0" smtClean="0">
                <a:latin typeface="Comic Sans MS" panose="030F0702030302020204" pitchFamily="66" charset="0"/>
              </a:rPr>
              <a:t>Terrify, Intimidate, Threaten </a:t>
            </a:r>
            <a:r>
              <a:rPr lang="en-US" sz="2000" u="sng" dirty="0">
                <a:latin typeface="Comic Sans MS" panose="030F0702030302020204" pitchFamily="66" charset="0"/>
              </a:rPr>
              <a:t>or </a:t>
            </a:r>
            <a:r>
              <a:rPr lang="en-US" sz="2000" u="sng" dirty="0" smtClean="0">
                <a:latin typeface="Comic Sans MS" panose="030F0702030302020204" pitchFamily="66" charset="0"/>
              </a:rPr>
              <a:t>Harass. </a:t>
            </a:r>
            <a:endParaRPr lang="en-US" sz="2000" dirty="0" smtClean="0">
              <a:latin typeface="Comic Sans MS" panose="030F0702030302020204" pitchFamily="66" charset="0"/>
            </a:endParaRPr>
          </a:p>
        </p:txBody>
      </p:sp>
      <p:sp>
        <p:nvSpPr>
          <p:cNvPr id="15" name="TextBox 14"/>
          <p:cNvSpPr txBox="1"/>
          <p:nvPr/>
        </p:nvSpPr>
        <p:spPr>
          <a:xfrm>
            <a:off x="6190342" y="242447"/>
            <a:ext cx="5892798" cy="400110"/>
          </a:xfrm>
          <a:prstGeom prst="rect">
            <a:avLst/>
          </a:prstGeom>
          <a:noFill/>
        </p:spPr>
        <p:txBody>
          <a:bodyPr wrap="square" rtlCol="0">
            <a:spAutoFit/>
          </a:bodyPr>
          <a:lstStyle/>
          <a:p>
            <a:r>
              <a:rPr lang="en-US" sz="2000" u="sng" dirty="0" smtClean="0">
                <a:latin typeface="Comic Sans MS" panose="030F0702030302020204" pitchFamily="66" charset="0"/>
              </a:rPr>
              <a:t>Misdemeanors</a:t>
            </a:r>
            <a:endParaRPr lang="en-US" sz="2000" dirty="0" smtClean="0">
              <a:latin typeface="Comic Sans MS" panose="030F0702030302020204" pitchFamily="66" charset="0"/>
            </a:endParaRPr>
          </a:p>
        </p:txBody>
      </p:sp>
      <p:sp>
        <p:nvSpPr>
          <p:cNvPr id="17" name="TextBox 16"/>
          <p:cNvSpPr txBox="1"/>
          <p:nvPr/>
        </p:nvSpPr>
        <p:spPr>
          <a:xfrm>
            <a:off x="6237508" y="2525993"/>
            <a:ext cx="5751288" cy="400110"/>
          </a:xfrm>
          <a:prstGeom prst="rect">
            <a:avLst/>
          </a:prstGeom>
          <a:noFill/>
        </p:spPr>
        <p:txBody>
          <a:bodyPr wrap="square" rtlCol="0">
            <a:spAutoFit/>
          </a:bodyPr>
          <a:lstStyle/>
          <a:p>
            <a:r>
              <a:rPr lang="en-US" sz="2000" u="sng" dirty="0" smtClean="0">
                <a:latin typeface="Comic Sans MS" panose="030F0702030302020204" pitchFamily="66" charset="0"/>
              </a:rPr>
              <a:t>Hate Crime</a:t>
            </a:r>
            <a:endParaRPr lang="en-US" sz="1000" dirty="0" smtClean="0">
              <a:latin typeface="Comic Sans MS" panose="030F0702030302020204" pitchFamily="66" charset="0"/>
            </a:endParaRPr>
          </a:p>
        </p:txBody>
      </p:sp>
      <p:sp>
        <p:nvSpPr>
          <p:cNvPr id="18" name="TextBox 17"/>
          <p:cNvSpPr txBox="1"/>
          <p:nvPr/>
        </p:nvSpPr>
        <p:spPr>
          <a:xfrm>
            <a:off x="235859" y="2654599"/>
            <a:ext cx="5769423" cy="400110"/>
          </a:xfrm>
          <a:prstGeom prst="rect">
            <a:avLst/>
          </a:prstGeom>
          <a:noFill/>
        </p:spPr>
        <p:txBody>
          <a:bodyPr wrap="square" rtlCol="0">
            <a:spAutoFit/>
          </a:bodyPr>
          <a:lstStyle/>
          <a:p>
            <a:r>
              <a:rPr lang="en-US" sz="2000" u="sng" dirty="0" smtClean="0">
                <a:latin typeface="Comic Sans MS" panose="030F0702030302020204" pitchFamily="66" charset="0"/>
              </a:rPr>
              <a:t>Felonies</a:t>
            </a:r>
            <a:endParaRPr lang="en-US" sz="2000" dirty="0" smtClean="0">
              <a:latin typeface="Comic Sans MS" panose="030F0702030302020204" pitchFamily="66" charset="0"/>
            </a:endParaRPr>
          </a:p>
        </p:txBody>
      </p:sp>
      <p:sp>
        <p:nvSpPr>
          <p:cNvPr id="19" name="TextBox 18"/>
          <p:cNvSpPr txBox="1"/>
          <p:nvPr/>
        </p:nvSpPr>
        <p:spPr>
          <a:xfrm>
            <a:off x="6230249" y="4626267"/>
            <a:ext cx="5892798" cy="707886"/>
          </a:xfrm>
          <a:prstGeom prst="rect">
            <a:avLst/>
          </a:prstGeom>
          <a:noFill/>
        </p:spPr>
        <p:txBody>
          <a:bodyPr wrap="square" rtlCol="0">
            <a:spAutoFit/>
          </a:bodyPr>
          <a:lstStyle/>
          <a:p>
            <a:pPr lvl="0"/>
            <a:r>
              <a:rPr lang="en-US" sz="2000" u="sng" dirty="0" smtClean="0">
                <a:latin typeface="Comic Sans MS" panose="030F0702030302020204" pitchFamily="66" charset="0"/>
              </a:rPr>
              <a:t>School Consequences</a:t>
            </a:r>
          </a:p>
          <a:p>
            <a:pPr marL="342900" lvl="0" indent="-342900">
              <a:buFont typeface="Arial" panose="020B0604020202020204" pitchFamily="34" charset="0"/>
              <a:buChar char="•"/>
            </a:pPr>
            <a:endParaRPr lang="en-US" sz="2000" dirty="0">
              <a:latin typeface="Comic Sans MS" panose="030F0702030302020204" pitchFamily="66" charset="0"/>
            </a:endParaRPr>
          </a:p>
        </p:txBody>
      </p:sp>
      <p:sp>
        <p:nvSpPr>
          <p:cNvPr id="2" name="TextBox 1"/>
          <p:cNvSpPr txBox="1"/>
          <p:nvPr/>
        </p:nvSpPr>
        <p:spPr>
          <a:xfrm>
            <a:off x="199572" y="4626267"/>
            <a:ext cx="5907313" cy="707886"/>
          </a:xfrm>
          <a:prstGeom prst="rect">
            <a:avLst/>
          </a:prstGeom>
          <a:noFill/>
        </p:spPr>
        <p:txBody>
          <a:bodyPr wrap="square" rtlCol="0">
            <a:spAutoFit/>
          </a:bodyPr>
          <a:lstStyle/>
          <a:p>
            <a:pPr lvl="0"/>
            <a:r>
              <a:rPr lang="en-US" sz="2000" u="sng" dirty="0" smtClean="0">
                <a:latin typeface="Comic Sans MS" panose="030F0702030302020204" pitchFamily="66" charset="0"/>
              </a:rPr>
              <a:t>Effects of Violence on Youth</a:t>
            </a:r>
          </a:p>
          <a:p>
            <a:pPr lvl="0"/>
            <a:endParaRPr lang="en-US" sz="2000" dirty="0" smtClean="0">
              <a:latin typeface="Comic Sans MS" panose="030F0702030302020204" pitchFamily="66" charset="0"/>
            </a:endParaRPr>
          </a:p>
        </p:txBody>
      </p:sp>
    </p:spTree>
    <p:extLst>
      <p:ext uri="{BB962C8B-B14F-4D97-AF65-F5344CB8AC3E}">
        <p14:creationId xmlns:p14="http://schemas.microsoft.com/office/powerpoint/2010/main" val="3510761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06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0629"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0629" y="4586513"/>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lvl="0"/>
            <a:endParaRPr lang="en-US" sz="900" dirty="0">
              <a:latin typeface="Comic Sans MS" panose="030F0702030302020204" pitchFamily="66" charset="0"/>
            </a:endParaRPr>
          </a:p>
        </p:txBody>
      </p:sp>
      <p:sp>
        <p:nvSpPr>
          <p:cNvPr id="10" name="Rectangle 9"/>
          <p:cNvSpPr/>
          <p:nvPr/>
        </p:nvSpPr>
        <p:spPr>
          <a:xfrm>
            <a:off x="61758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6175827"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6175826" y="459918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199572" y="242447"/>
            <a:ext cx="5907313" cy="1323439"/>
          </a:xfrm>
          <a:prstGeom prst="rect">
            <a:avLst/>
          </a:prstGeom>
          <a:noFill/>
        </p:spPr>
        <p:txBody>
          <a:bodyPr wrap="square" rtlCol="0">
            <a:spAutoFit/>
          </a:bodyPr>
          <a:lstStyle/>
          <a:p>
            <a:r>
              <a:rPr lang="en-US" sz="2000" u="sng" dirty="0" smtClean="0">
                <a:latin typeface="Comic Sans MS" panose="030F0702030302020204" pitchFamily="66" charset="0"/>
              </a:rPr>
              <a:t>___________________i</a:t>
            </a:r>
            <a:r>
              <a:rPr lang="en-US" sz="2000" dirty="0" smtClean="0">
                <a:latin typeface="Comic Sans MS" panose="030F0702030302020204" pitchFamily="66" charset="0"/>
              </a:rPr>
              <a:t>s when a person uses obscene, lewd or profane language through electronic communication that threatens, cause physical harm or property damage.</a:t>
            </a:r>
          </a:p>
        </p:txBody>
      </p:sp>
      <p:sp>
        <p:nvSpPr>
          <p:cNvPr id="15" name="TextBox 14"/>
          <p:cNvSpPr txBox="1"/>
          <p:nvPr/>
        </p:nvSpPr>
        <p:spPr>
          <a:xfrm>
            <a:off x="6190342" y="242447"/>
            <a:ext cx="5892798" cy="1938992"/>
          </a:xfrm>
          <a:prstGeom prst="rect">
            <a:avLst/>
          </a:prstGeom>
          <a:noFill/>
        </p:spPr>
        <p:txBody>
          <a:bodyPr wrap="square" rtlCol="0">
            <a:spAutoFit/>
          </a:bodyPr>
          <a:lstStyle/>
          <a:p>
            <a:r>
              <a:rPr lang="en-US" sz="2000" u="sng" dirty="0" smtClean="0">
                <a:latin typeface="Comic Sans MS" panose="030F0702030302020204" pitchFamily="66" charset="0"/>
              </a:rPr>
              <a:t>______________</a:t>
            </a:r>
            <a:r>
              <a:rPr lang="en-US" sz="2000" dirty="0" smtClean="0">
                <a:latin typeface="Comic Sans MS" panose="030F0702030302020204" pitchFamily="66" charset="0"/>
              </a:rPr>
              <a:t> can range in class from 1-3; 1 being the most serious crime and are punishable by:</a:t>
            </a:r>
          </a:p>
          <a:p>
            <a:pPr marL="342900" indent="-342900">
              <a:buFont typeface="Arial" panose="020B0604020202020204" pitchFamily="34" charset="0"/>
              <a:buChar char="•"/>
            </a:pPr>
            <a:r>
              <a:rPr lang="en-US" sz="2000" dirty="0" smtClean="0">
                <a:latin typeface="Comic Sans MS" panose="030F0702030302020204" pitchFamily="66" charset="0"/>
              </a:rPr>
              <a:t>Up to 6 months in jail</a:t>
            </a:r>
          </a:p>
          <a:p>
            <a:pPr marL="342900" indent="-342900">
              <a:buFont typeface="Arial" panose="020B0604020202020204" pitchFamily="34" charset="0"/>
              <a:buChar char="•"/>
            </a:pPr>
            <a:r>
              <a:rPr lang="en-US" sz="2000" dirty="0" smtClean="0">
                <a:latin typeface="Comic Sans MS" panose="030F0702030302020204" pitchFamily="66" charset="0"/>
              </a:rPr>
              <a:t>Fines up to $2,500</a:t>
            </a:r>
          </a:p>
          <a:p>
            <a:pPr marL="342900" indent="-342900">
              <a:buFont typeface="Arial" panose="020B0604020202020204" pitchFamily="34" charset="0"/>
              <a:buChar char="•"/>
            </a:pPr>
            <a:r>
              <a:rPr lang="en-US" sz="2000" dirty="0" smtClean="0">
                <a:latin typeface="Comic Sans MS" panose="030F0702030302020204" pitchFamily="66" charset="0"/>
              </a:rPr>
              <a:t>Possible mandatory counseling or classes</a:t>
            </a:r>
          </a:p>
        </p:txBody>
      </p:sp>
      <p:sp>
        <p:nvSpPr>
          <p:cNvPr id="17" name="TextBox 16"/>
          <p:cNvSpPr txBox="1"/>
          <p:nvPr/>
        </p:nvSpPr>
        <p:spPr>
          <a:xfrm>
            <a:off x="6237508" y="2525993"/>
            <a:ext cx="5751288" cy="1938992"/>
          </a:xfrm>
          <a:prstGeom prst="rect">
            <a:avLst/>
          </a:prstGeom>
          <a:noFill/>
        </p:spPr>
        <p:txBody>
          <a:bodyPr wrap="square" rtlCol="0">
            <a:spAutoFit/>
          </a:bodyPr>
          <a:lstStyle/>
          <a:p>
            <a:r>
              <a:rPr lang="en-US" sz="2000" u="sng" dirty="0" smtClean="0">
                <a:latin typeface="Comic Sans MS" panose="030F0702030302020204" pitchFamily="66" charset="0"/>
              </a:rPr>
              <a:t>__________________</a:t>
            </a:r>
            <a:r>
              <a:rPr lang="en-US" sz="2000" dirty="0" smtClean="0">
                <a:latin typeface="Comic Sans MS" panose="030F0702030302020204" pitchFamily="66" charset="0"/>
              </a:rPr>
              <a:t>is a criminal offense such as racial slurs or hate remarks against a person or property that is motivated by bias towards their race, religion, disability, sexual orientation, ethnicity, gender, or gender identity. </a:t>
            </a:r>
            <a:r>
              <a:rPr lang="en-US" sz="1000" dirty="0" smtClean="0">
                <a:latin typeface="Comic Sans MS" panose="030F0702030302020204" pitchFamily="66" charset="0"/>
              </a:rPr>
              <a:t>https://www.tucsonaz.gov/police/hate-crimes-and-bias-based-incidents</a:t>
            </a:r>
          </a:p>
        </p:txBody>
      </p:sp>
      <p:sp>
        <p:nvSpPr>
          <p:cNvPr id="18" name="TextBox 17"/>
          <p:cNvSpPr txBox="1"/>
          <p:nvPr/>
        </p:nvSpPr>
        <p:spPr>
          <a:xfrm>
            <a:off x="235859" y="2654599"/>
            <a:ext cx="5769423" cy="1631216"/>
          </a:xfrm>
          <a:prstGeom prst="rect">
            <a:avLst/>
          </a:prstGeom>
          <a:noFill/>
        </p:spPr>
        <p:txBody>
          <a:bodyPr wrap="square" rtlCol="0">
            <a:spAutoFit/>
          </a:bodyPr>
          <a:lstStyle/>
          <a:p>
            <a:r>
              <a:rPr lang="en-US" sz="2000" u="sng" dirty="0" smtClean="0">
                <a:latin typeface="Comic Sans MS" panose="030F0702030302020204" pitchFamily="66" charset="0"/>
              </a:rPr>
              <a:t>_____________</a:t>
            </a:r>
            <a:r>
              <a:rPr lang="en-US" sz="2000" dirty="0" smtClean="0">
                <a:latin typeface="Comic Sans MS" panose="030F0702030302020204" pitchFamily="66" charset="0"/>
              </a:rPr>
              <a:t> can range in class from 1-6; 1 being the most serious crime and are punishable by:</a:t>
            </a:r>
          </a:p>
          <a:p>
            <a:pPr marL="342900" lvl="0" indent="-342900">
              <a:buFont typeface="Arial" panose="020B0604020202020204" pitchFamily="34" charset="0"/>
              <a:buChar char="•"/>
            </a:pPr>
            <a:r>
              <a:rPr lang="en-US" sz="2000" dirty="0" smtClean="0">
                <a:latin typeface="Comic Sans MS" panose="030F0702030302020204" pitchFamily="66" charset="0"/>
              </a:rPr>
              <a:t>1 or more years in state prisons</a:t>
            </a:r>
          </a:p>
          <a:p>
            <a:pPr marL="342900" lvl="0" indent="-342900">
              <a:buFont typeface="Arial" panose="020B0604020202020204" pitchFamily="34" charset="0"/>
              <a:buChar char="•"/>
            </a:pPr>
            <a:r>
              <a:rPr lang="en-US" sz="2000" dirty="0" smtClean="0">
                <a:latin typeface="Comic Sans MS" panose="030F0702030302020204" pitchFamily="66" charset="0"/>
              </a:rPr>
              <a:t>Fines up to $150,000 </a:t>
            </a:r>
          </a:p>
        </p:txBody>
      </p:sp>
      <p:sp>
        <p:nvSpPr>
          <p:cNvPr id="19" name="TextBox 18"/>
          <p:cNvSpPr txBox="1"/>
          <p:nvPr/>
        </p:nvSpPr>
        <p:spPr>
          <a:xfrm>
            <a:off x="6230249" y="4626267"/>
            <a:ext cx="5892798" cy="2246769"/>
          </a:xfrm>
          <a:prstGeom prst="rect">
            <a:avLst/>
          </a:prstGeom>
          <a:noFill/>
        </p:spPr>
        <p:txBody>
          <a:bodyPr wrap="square" rtlCol="0">
            <a:spAutoFit/>
          </a:bodyPr>
          <a:lstStyle/>
          <a:p>
            <a:pPr lvl="0"/>
            <a:r>
              <a:rPr lang="en-US" sz="2000" u="sng" dirty="0" smtClean="0">
                <a:latin typeface="Comic Sans MS" panose="030F0702030302020204" pitchFamily="66" charset="0"/>
              </a:rPr>
              <a:t>________________________</a:t>
            </a:r>
          </a:p>
          <a:p>
            <a:pPr marL="342900" lvl="0" indent="-342900">
              <a:buFont typeface="Arial" panose="020B0604020202020204" pitchFamily="34" charset="0"/>
              <a:buChar char="•"/>
            </a:pPr>
            <a:r>
              <a:rPr lang="en-US" sz="2000" dirty="0" smtClean="0">
                <a:latin typeface="Comic Sans MS" panose="030F0702030302020204" pitchFamily="66" charset="0"/>
              </a:rPr>
              <a:t>Detentions</a:t>
            </a:r>
          </a:p>
          <a:p>
            <a:pPr marL="342900" lvl="0" indent="-342900">
              <a:buFont typeface="Arial" panose="020B0604020202020204" pitchFamily="34" charset="0"/>
              <a:buChar char="•"/>
            </a:pPr>
            <a:r>
              <a:rPr lang="en-US" sz="2000" dirty="0" smtClean="0">
                <a:latin typeface="Comic Sans MS" panose="030F0702030302020204" pitchFamily="66" charset="0"/>
              </a:rPr>
              <a:t>Suspensions</a:t>
            </a:r>
          </a:p>
          <a:p>
            <a:pPr marL="342900" lvl="0" indent="-342900">
              <a:buFont typeface="Arial" panose="020B0604020202020204" pitchFamily="34" charset="0"/>
              <a:buChar char="•"/>
            </a:pPr>
            <a:r>
              <a:rPr lang="en-US" sz="2000" dirty="0" smtClean="0">
                <a:latin typeface="Comic Sans MS" panose="030F0702030302020204" pitchFamily="66" charset="0"/>
              </a:rPr>
              <a:t>Loss of participation in school sports, clubs, reward incentives</a:t>
            </a:r>
          </a:p>
          <a:p>
            <a:pPr marL="342900" indent="-342900">
              <a:buFont typeface="Arial" panose="020B0604020202020204" pitchFamily="34" charset="0"/>
              <a:buChar char="•"/>
            </a:pPr>
            <a:r>
              <a:rPr lang="en-US" sz="2000" dirty="0" smtClean="0">
                <a:latin typeface="Comic Sans MS" panose="030F0702030302020204" pitchFamily="66" charset="0"/>
              </a:rPr>
              <a:t>Expulsions</a:t>
            </a:r>
          </a:p>
          <a:p>
            <a:pPr marL="342900" lvl="0" indent="-342900">
              <a:buFont typeface="Arial" panose="020B0604020202020204" pitchFamily="34" charset="0"/>
              <a:buChar char="•"/>
            </a:pPr>
            <a:endParaRPr lang="en-US" sz="2000" dirty="0">
              <a:latin typeface="Comic Sans MS" panose="030F0702030302020204" pitchFamily="66" charset="0"/>
            </a:endParaRPr>
          </a:p>
        </p:txBody>
      </p:sp>
      <p:sp>
        <p:nvSpPr>
          <p:cNvPr id="2" name="TextBox 1"/>
          <p:cNvSpPr txBox="1"/>
          <p:nvPr/>
        </p:nvSpPr>
        <p:spPr>
          <a:xfrm>
            <a:off x="199572" y="4626267"/>
            <a:ext cx="5907313" cy="2077492"/>
          </a:xfrm>
          <a:prstGeom prst="rect">
            <a:avLst/>
          </a:prstGeom>
          <a:noFill/>
        </p:spPr>
        <p:txBody>
          <a:bodyPr wrap="square" rtlCol="0">
            <a:spAutoFit/>
          </a:bodyPr>
          <a:lstStyle/>
          <a:p>
            <a:pPr lvl="0"/>
            <a:r>
              <a:rPr lang="en-US" sz="2000" u="sng" dirty="0" smtClean="0">
                <a:latin typeface="Comic Sans MS" panose="030F0702030302020204" pitchFamily="66" charset="0"/>
              </a:rPr>
              <a:t>_________________________</a:t>
            </a:r>
          </a:p>
          <a:p>
            <a:pPr marL="342900" lvl="0" indent="-342900">
              <a:buFont typeface="Arial" panose="020B0604020202020204" pitchFamily="34" charset="0"/>
              <a:buChar char="•"/>
            </a:pPr>
            <a:r>
              <a:rPr lang="en-US" sz="2000" dirty="0" smtClean="0">
                <a:latin typeface="Comic Sans MS" panose="030F0702030302020204" pitchFamily="66" charset="0"/>
              </a:rPr>
              <a:t>Risk of depression, anger and anxiety</a:t>
            </a:r>
          </a:p>
          <a:p>
            <a:pPr marL="342900" lvl="0" indent="-342900">
              <a:buFont typeface="Arial" panose="020B0604020202020204" pitchFamily="34" charset="0"/>
              <a:buChar char="•"/>
            </a:pPr>
            <a:r>
              <a:rPr lang="en-US" sz="2000" dirty="0" smtClean="0">
                <a:latin typeface="Comic Sans MS" panose="030F0702030302020204" pitchFamily="66" charset="0"/>
              </a:rPr>
              <a:t>Risk of believing it is an acceptable way to solve problems</a:t>
            </a:r>
          </a:p>
          <a:p>
            <a:pPr marL="342900" lvl="0" indent="-342900">
              <a:buFont typeface="Arial" panose="020B0604020202020204" pitchFamily="34" charset="0"/>
              <a:buChar char="•"/>
            </a:pPr>
            <a:r>
              <a:rPr lang="en-US" sz="2000" dirty="0" smtClean="0">
                <a:latin typeface="Comic Sans MS" panose="030F0702030302020204" pitchFamily="66" charset="0"/>
              </a:rPr>
              <a:t>Higher risk of self-harm</a:t>
            </a:r>
          </a:p>
          <a:p>
            <a:pPr marL="342900" lvl="0" indent="-342900">
              <a:buFont typeface="Arial" panose="020B0604020202020204" pitchFamily="34" charset="0"/>
              <a:buChar char="•"/>
            </a:pPr>
            <a:endParaRPr lang="en-US" sz="2000" dirty="0" smtClean="0">
              <a:latin typeface="Comic Sans MS" panose="030F0702030302020204" pitchFamily="66" charset="0"/>
            </a:endParaRPr>
          </a:p>
          <a:p>
            <a:pPr lvl="0"/>
            <a:r>
              <a:rPr lang="en-US" sz="900" dirty="0" smtClean="0">
                <a:latin typeface="Comic Sans MS" panose="030F0702030302020204" pitchFamily="66" charset="0"/>
              </a:rPr>
              <a:t>https://www.cdc.gov/violenceprevention/youthviolence/consequences.html</a:t>
            </a:r>
            <a:endParaRPr lang="en-US" sz="900" dirty="0">
              <a:latin typeface="Comic Sans MS" panose="030F0702030302020204" pitchFamily="66" charset="0"/>
            </a:endParaRPr>
          </a:p>
        </p:txBody>
      </p:sp>
    </p:spTree>
    <p:extLst>
      <p:ext uri="{BB962C8B-B14F-4D97-AF65-F5344CB8AC3E}">
        <p14:creationId xmlns:p14="http://schemas.microsoft.com/office/powerpoint/2010/main" val="759912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06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0629"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0629" y="4586513"/>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lvl="0"/>
            <a:endParaRPr lang="en-US" sz="900" dirty="0">
              <a:latin typeface="Comic Sans MS" panose="030F0702030302020204" pitchFamily="66" charset="0"/>
            </a:endParaRPr>
          </a:p>
        </p:txBody>
      </p:sp>
      <p:sp>
        <p:nvSpPr>
          <p:cNvPr id="10" name="Rectangle 9"/>
          <p:cNvSpPr/>
          <p:nvPr/>
        </p:nvSpPr>
        <p:spPr>
          <a:xfrm>
            <a:off x="61758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6175827"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6175826" y="459918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199572" y="242447"/>
            <a:ext cx="5907313" cy="1292662"/>
          </a:xfrm>
          <a:prstGeom prst="rect">
            <a:avLst/>
          </a:prstGeom>
          <a:noFill/>
        </p:spPr>
        <p:txBody>
          <a:bodyPr wrap="square" rtlCol="0">
            <a:spAutoFit/>
          </a:bodyPr>
          <a:lstStyle/>
          <a:p>
            <a:r>
              <a:rPr lang="en-US" b="1" u="sng" dirty="0" smtClean="0">
                <a:latin typeface="Comic Sans MS" panose="030F0702030302020204" pitchFamily="66" charset="0"/>
              </a:rPr>
              <a:t>Juvenile Consequences for Violent Crimes</a:t>
            </a:r>
          </a:p>
          <a:p>
            <a:endParaRPr lang="en-US" sz="2000" dirty="0" smtClean="0">
              <a:latin typeface="Comic Sans MS" panose="030F0702030302020204" pitchFamily="66" charset="0"/>
            </a:endParaRPr>
          </a:p>
          <a:p>
            <a:pPr marL="342900" indent="-342900">
              <a:buFont typeface="Arial" panose="020B0604020202020204" pitchFamily="34" charset="0"/>
              <a:buChar char="•"/>
            </a:pPr>
            <a:endParaRPr lang="en-US" sz="2000" dirty="0" smtClean="0">
              <a:latin typeface="Comic Sans MS" panose="030F0702030302020204" pitchFamily="66" charset="0"/>
            </a:endParaRPr>
          </a:p>
          <a:p>
            <a:pPr marL="342900" indent="-342900">
              <a:buFont typeface="Arial" panose="020B0604020202020204" pitchFamily="34" charset="0"/>
              <a:buChar char="•"/>
            </a:pPr>
            <a:endParaRPr lang="en-US" sz="2000" dirty="0" smtClean="0">
              <a:latin typeface="Comic Sans MS" panose="030F0702030302020204" pitchFamily="66" charset="0"/>
            </a:endParaRPr>
          </a:p>
        </p:txBody>
      </p:sp>
      <p:sp>
        <p:nvSpPr>
          <p:cNvPr id="2" name="TextBox 1"/>
          <p:cNvSpPr txBox="1"/>
          <p:nvPr/>
        </p:nvSpPr>
        <p:spPr>
          <a:xfrm>
            <a:off x="6335267" y="356844"/>
            <a:ext cx="5588430" cy="369332"/>
          </a:xfrm>
          <a:prstGeom prst="rect">
            <a:avLst/>
          </a:prstGeom>
          <a:noFill/>
        </p:spPr>
        <p:txBody>
          <a:bodyPr wrap="square" rtlCol="0">
            <a:spAutoFit/>
          </a:bodyPr>
          <a:lstStyle/>
          <a:p>
            <a:r>
              <a:rPr lang="en-US" b="1" u="sng" dirty="0" smtClean="0">
                <a:latin typeface="Comic Sans MS" panose="030F0702030302020204" pitchFamily="66" charset="0"/>
              </a:rPr>
              <a:t>Defamation</a:t>
            </a:r>
            <a:endParaRPr lang="en-US" dirty="0">
              <a:latin typeface="Comic Sans MS" panose="030F0702030302020204" pitchFamily="66" charset="0"/>
            </a:endParaRPr>
          </a:p>
        </p:txBody>
      </p:sp>
    </p:spTree>
    <p:extLst>
      <p:ext uri="{BB962C8B-B14F-4D97-AF65-F5344CB8AC3E}">
        <p14:creationId xmlns:p14="http://schemas.microsoft.com/office/powerpoint/2010/main" val="4272180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06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0629"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0629" y="4586513"/>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lvl="0"/>
            <a:endParaRPr lang="en-US" sz="900" dirty="0">
              <a:latin typeface="Comic Sans MS" panose="030F0702030302020204" pitchFamily="66" charset="0"/>
            </a:endParaRPr>
          </a:p>
        </p:txBody>
      </p:sp>
      <p:sp>
        <p:nvSpPr>
          <p:cNvPr id="10" name="Rectangle 9"/>
          <p:cNvSpPr/>
          <p:nvPr/>
        </p:nvSpPr>
        <p:spPr>
          <a:xfrm>
            <a:off x="61758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6175827"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6175826" y="459918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199572" y="242447"/>
            <a:ext cx="5907313" cy="2954655"/>
          </a:xfrm>
          <a:prstGeom prst="rect">
            <a:avLst/>
          </a:prstGeom>
          <a:noFill/>
        </p:spPr>
        <p:txBody>
          <a:bodyPr wrap="square" rtlCol="0">
            <a:spAutoFit/>
          </a:bodyPr>
          <a:lstStyle/>
          <a:p>
            <a:r>
              <a:rPr lang="en-US" b="1" u="sng" dirty="0" smtClean="0">
                <a:latin typeface="Comic Sans MS" panose="030F0702030302020204" pitchFamily="66" charset="0"/>
              </a:rPr>
              <a:t>__________________________</a:t>
            </a:r>
          </a:p>
          <a:p>
            <a:pPr marL="342900" indent="-342900">
              <a:buFont typeface="Arial" panose="020B0604020202020204" pitchFamily="34" charset="0"/>
              <a:buChar char="•"/>
            </a:pPr>
            <a:r>
              <a:rPr lang="en-US" dirty="0" smtClean="0">
                <a:latin typeface="Comic Sans MS" panose="030F0702030302020204" pitchFamily="66" charset="0"/>
              </a:rPr>
              <a:t>Community Service</a:t>
            </a:r>
          </a:p>
          <a:p>
            <a:pPr marL="342900" indent="-342900">
              <a:buFont typeface="Arial" panose="020B0604020202020204" pitchFamily="34" charset="0"/>
              <a:buChar char="•"/>
            </a:pPr>
            <a:r>
              <a:rPr lang="en-US" dirty="0" smtClean="0">
                <a:latin typeface="Comic Sans MS" panose="030F0702030302020204" pitchFamily="66" charset="0"/>
              </a:rPr>
              <a:t>Mandatory Counseling or Classes</a:t>
            </a:r>
          </a:p>
          <a:p>
            <a:pPr marL="342900" indent="-342900">
              <a:buFont typeface="Arial" panose="020B0604020202020204" pitchFamily="34" charset="0"/>
              <a:buChar char="•"/>
            </a:pPr>
            <a:r>
              <a:rPr lang="en-US" dirty="0" smtClean="0">
                <a:latin typeface="Comic Sans MS" panose="030F0702030302020204" pitchFamily="66" charset="0"/>
              </a:rPr>
              <a:t>Probation/Diversion Program</a:t>
            </a:r>
          </a:p>
          <a:p>
            <a:pPr marL="342900" indent="-342900">
              <a:buFont typeface="Arial" panose="020B0604020202020204" pitchFamily="34" charset="0"/>
              <a:buChar char="•"/>
            </a:pPr>
            <a:r>
              <a:rPr lang="en-US" dirty="0" smtClean="0">
                <a:latin typeface="Comic Sans MS" panose="030F0702030302020204" pitchFamily="66" charset="0"/>
              </a:rPr>
              <a:t>Fines and Restitution</a:t>
            </a:r>
          </a:p>
          <a:p>
            <a:pPr marL="342900" indent="-342900">
              <a:buFont typeface="Arial" panose="020B0604020202020204" pitchFamily="34" charset="0"/>
              <a:buChar char="•"/>
            </a:pPr>
            <a:r>
              <a:rPr lang="en-US" dirty="0" smtClean="0">
                <a:latin typeface="Comic Sans MS" panose="030F0702030302020204" pitchFamily="66" charset="0"/>
              </a:rPr>
              <a:t>Juvenile Court/Jail</a:t>
            </a:r>
          </a:p>
          <a:p>
            <a:pPr marL="342900" indent="-342900">
              <a:buFont typeface="Arial" panose="020B0604020202020204" pitchFamily="34" charset="0"/>
              <a:buChar char="•"/>
            </a:pPr>
            <a:r>
              <a:rPr lang="en-US" dirty="0" smtClean="0">
                <a:latin typeface="Comic Sans MS" panose="030F0702030302020204" pitchFamily="66" charset="0"/>
              </a:rPr>
              <a:t>Tried as an adult</a:t>
            </a:r>
          </a:p>
          <a:p>
            <a:endParaRPr lang="en-US" sz="2000" dirty="0" smtClean="0">
              <a:latin typeface="Comic Sans MS" panose="030F0702030302020204" pitchFamily="66" charset="0"/>
            </a:endParaRPr>
          </a:p>
          <a:p>
            <a:pPr marL="342900" indent="-342900">
              <a:buFont typeface="Arial" panose="020B0604020202020204" pitchFamily="34" charset="0"/>
              <a:buChar char="•"/>
            </a:pPr>
            <a:endParaRPr lang="en-US" sz="2000" dirty="0" smtClean="0">
              <a:latin typeface="Comic Sans MS" panose="030F0702030302020204" pitchFamily="66" charset="0"/>
            </a:endParaRPr>
          </a:p>
          <a:p>
            <a:pPr marL="342900" indent="-342900">
              <a:buFont typeface="Arial" panose="020B0604020202020204" pitchFamily="34" charset="0"/>
              <a:buChar char="•"/>
            </a:pPr>
            <a:endParaRPr lang="en-US" sz="2000" dirty="0" smtClean="0">
              <a:latin typeface="Comic Sans MS" panose="030F0702030302020204" pitchFamily="66" charset="0"/>
            </a:endParaRPr>
          </a:p>
        </p:txBody>
      </p:sp>
      <p:sp>
        <p:nvSpPr>
          <p:cNvPr id="2" name="TextBox 1"/>
          <p:cNvSpPr txBox="1"/>
          <p:nvPr/>
        </p:nvSpPr>
        <p:spPr>
          <a:xfrm>
            <a:off x="6335267" y="356844"/>
            <a:ext cx="5588430" cy="1477328"/>
          </a:xfrm>
          <a:prstGeom prst="rect">
            <a:avLst/>
          </a:prstGeom>
          <a:noFill/>
        </p:spPr>
        <p:txBody>
          <a:bodyPr wrap="square" rtlCol="0">
            <a:spAutoFit/>
          </a:bodyPr>
          <a:lstStyle/>
          <a:p>
            <a:r>
              <a:rPr lang="en-US" b="1" u="sng" dirty="0" smtClean="0">
                <a:latin typeface="Comic Sans MS" panose="030F0702030302020204" pitchFamily="66" charset="0"/>
              </a:rPr>
              <a:t>______________ </a:t>
            </a:r>
            <a:r>
              <a:rPr lang="en-US" dirty="0" smtClean="0">
                <a:latin typeface="Comic Sans MS" panose="030F0702030302020204" pitchFamily="66" charset="0"/>
              </a:rPr>
              <a:t>is when a person makes false statements that harms the reputation of another person.  Slander is spoken defamation and libel is written defamation. This is a civil offense that you can be sued for damages.</a:t>
            </a:r>
            <a:endParaRPr lang="en-US" dirty="0">
              <a:latin typeface="Comic Sans MS" panose="030F0702030302020204" pitchFamily="66" charset="0"/>
            </a:endParaRPr>
          </a:p>
        </p:txBody>
      </p:sp>
    </p:spTree>
    <p:extLst>
      <p:ext uri="{BB962C8B-B14F-4D97-AF65-F5344CB8AC3E}">
        <p14:creationId xmlns:p14="http://schemas.microsoft.com/office/powerpoint/2010/main" val="1124833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06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4250"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0629" y="4557486"/>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61758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6175827"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6175828" y="4557486"/>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268514" y="373076"/>
            <a:ext cx="5907313" cy="1631216"/>
          </a:xfrm>
          <a:prstGeom prst="rect">
            <a:avLst/>
          </a:prstGeom>
          <a:noFill/>
        </p:spPr>
        <p:txBody>
          <a:bodyPr wrap="square" rtlCol="0">
            <a:spAutoFit/>
          </a:bodyPr>
          <a:lstStyle/>
          <a:p>
            <a:r>
              <a:rPr lang="en-US" sz="2000" u="sng" dirty="0">
                <a:solidFill>
                  <a:srgbClr val="FF0000"/>
                </a:solidFill>
                <a:latin typeface="Comic Sans MS" panose="030F0702030302020204" pitchFamily="66" charset="0"/>
              </a:rPr>
              <a:t>13-2921. </a:t>
            </a:r>
            <a:r>
              <a:rPr lang="en-US" sz="2000" u="sng" dirty="0" smtClean="0">
                <a:solidFill>
                  <a:srgbClr val="FF0000"/>
                </a:solidFill>
                <a:latin typeface="Comic Sans MS" panose="030F0702030302020204" pitchFamily="66" charset="0"/>
              </a:rPr>
              <a:t>Harassment </a:t>
            </a:r>
            <a:r>
              <a:rPr lang="en-US" sz="2000" dirty="0" smtClean="0">
                <a:solidFill>
                  <a:srgbClr val="FF0000"/>
                </a:solidFill>
                <a:latin typeface="Comic Sans MS" panose="030F0702030302020204" pitchFamily="66" charset="0"/>
              </a:rPr>
              <a:t>is when a person intentionally and repeatedly annoys, threatens or intimidates someone such as with  derogatory comments, slurs, visual insults, and causes them to fear physical injury.</a:t>
            </a:r>
          </a:p>
        </p:txBody>
      </p:sp>
      <p:sp>
        <p:nvSpPr>
          <p:cNvPr id="15" name="TextBox 14"/>
          <p:cNvSpPr txBox="1"/>
          <p:nvPr/>
        </p:nvSpPr>
        <p:spPr>
          <a:xfrm>
            <a:off x="6437085" y="493155"/>
            <a:ext cx="5754915" cy="1323439"/>
          </a:xfrm>
          <a:prstGeom prst="rect">
            <a:avLst/>
          </a:prstGeom>
          <a:noFill/>
        </p:spPr>
        <p:txBody>
          <a:bodyPr wrap="square" rtlCol="0">
            <a:spAutoFit/>
          </a:bodyPr>
          <a:lstStyle/>
          <a:p>
            <a:r>
              <a:rPr lang="en-US" sz="2000" u="sng" dirty="0" smtClean="0">
                <a:solidFill>
                  <a:srgbClr val="FF0000"/>
                </a:solidFill>
                <a:latin typeface="Comic Sans MS" panose="030F0702030302020204" pitchFamily="66" charset="0"/>
              </a:rPr>
              <a:t>13-1203.</a:t>
            </a:r>
            <a:r>
              <a:rPr lang="en-US" sz="2000" u="sng" dirty="0">
                <a:solidFill>
                  <a:srgbClr val="FF0000"/>
                </a:solidFill>
                <a:latin typeface="Comic Sans MS" panose="030F0702030302020204" pitchFamily="66" charset="0"/>
              </a:rPr>
              <a:t> </a:t>
            </a:r>
            <a:r>
              <a:rPr lang="en-US" sz="2000" u="sng" dirty="0" smtClean="0">
                <a:solidFill>
                  <a:srgbClr val="FF0000"/>
                </a:solidFill>
                <a:latin typeface="Comic Sans MS" panose="030F0702030302020204" pitchFamily="66" charset="0"/>
              </a:rPr>
              <a:t>Assault </a:t>
            </a:r>
            <a:r>
              <a:rPr lang="en-US" sz="2000" dirty="0" smtClean="0">
                <a:solidFill>
                  <a:srgbClr val="FF0000"/>
                </a:solidFill>
                <a:latin typeface="Comic Sans MS" panose="030F0702030302020204" pitchFamily="66" charset="0"/>
              </a:rPr>
              <a:t>is when a person knowingly causes physical injury or when someone touches someone else to provoke or insult them. </a:t>
            </a:r>
          </a:p>
        </p:txBody>
      </p:sp>
      <p:sp>
        <p:nvSpPr>
          <p:cNvPr id="17" name="TextBox 16"/>
          <p:cNvSpPr txBox="1"/>
          <p:nvPr/>
        </p:nvSpPr>
        <p:spPr>
          <a:xfrm>
            <a:off x="6299202" y="2498101"/>
            <a:ext cx="5892798" cy="1631216"/>
          </a:xfrm>
          <a:prstGeom prst="rect">
            <a:avLst/>
          </a:prstGeom>
          <a:noFill/>
        </p:spPr>
        <p:txBody>
          <a:bodyPr wrap="square" rtlCol="0">
            <a:spAutoFit/>
          </a:bodyPr>
          <a:lstStyle/>
          <a:p>
            <a:r>
              <a:rPr lang="en-US" sz="2000" u="sng" dirty="0" smtClean="0">
                <a:solidFill>
                  <a:srgbClr val="FF0000"/>
                </a:solidFill>
                <a:latin typeface="Comic Sans MS" panose="030F0702030302020204" pitchFamily="66" charset="0"/>
              </a:rPr>
              <a:t>13-2911.</a:t>
            </a:r>
            <a:r>
              <a:rPr lang="en-US" sz="2000" u="sng" dirty="0">
                <a:solidFill>
                  <a:srgbClr val="FF0000"/>
                </a:solidFill>
                <a:latin typeface="Comic Sans MS" panose="030F0702030302020204" pitchFamily="66" charset="0"/>
              </a:rPr>
              <a:t> </a:t>
            </a:r>
            <a:r>
              <a:rPr lang="en-US" sz="2000" u="sng" dirty="0" smtClean="0">
                <a:solidFill>
                  <a:srgbClr val="FF0000"/>
                </a:solidFill>
                <a:latin typeface="Comic Sans MS" panose="030F0702030302020204" pitchFamily="66" charset="0"/>
              </a:rPr>
              <a:t>Interference or Disruption to an Educational Institution </a:t>
            </a:r>
            <a:r>
              <a:rPr lang="en-US" sz="2000" dirty="0" smtClean="0">
                <a:solidFill>
                  <a:srgbClr val="FF0000"/>
                </a:solidFill>
                <a:latin typeface="Comic Sans MS" panose="030F0702030302020204" pitchFamily="66" charset="0"/>
              </a:rPr>
              <a:t>is when a person threatens to cause physical injury to any employee or property damage of attending an educational institution. (Felony)</a:t>
            </a:r>
          </a:p>
        </p:txBody>
      </p:sp>
      <p:sp>
        <p:nvSpPr>
          <p:cNvPr id="18" name="TextBox 17"/>
          <p:cNvSpPr txBox="1"/>
          <p:nvPr/>
        </p:nvSpPr>
        <p:spPr>
          <a:xfrm>
            <a:off x="199574" y="4736108"/>
            <a:ext cx="5838368" cy="1323439"/>
          </a:xfrm>
          <a:prstGeom prst="rect">
            <a:avLst/>
          </a:prstGeom>
          <a:noFill/>
        </p:spPr>
        <p:txBody>
          <a:bodyPr wrap="square" rtlCol="0">
            <a:spAutoFit/>
          </a:bodyPr>
          <a:lstStyle/>
          <a:p>
            <a:pPr lvl="0"/>
            <a:r>
              <a:rPr lang="en-US" sz="2000" u="sng" dirty="0">
                <a:solidFill>
                  <a:srgbClr val="FF0000"/>
                </a:solidFill>
                <a:latin typeface="Comic Sans MS" panose="030F0702030302020204" pitchFamily="66" charset="0"/>
              </a:rPr>
              <a:t>13-1204.  Aggravated </a:t>
            </a:r>
            <a:r>
              <a:rPr lang="en-US" sz="2000" u="sng" dirty="0" smtClean="0">
                <a:solidFill>
                  <a:srgbClr val="FF0000"/>
                </a:solidFill>
                <a:latin typeface="Comic Sans MS" panose="030F0702030302020204" pitchFamily="66" charset="0"/>
              </a:rPr>
              <a:t>Assault </a:t>
            </a:r>
            <a:r>
              <a:rPr lang="en-US" sz="2000" dirty="0" smtClean="0">
                <a:solidFill>
                  <a:srgbClr val="FF0000"/>
                </a:solidFill>
                <a:latin typeface="Comic Sans MS" panose="030F0702030302020204" pitchFamily="66" charset="0"/>
              </a:rPr>
              <a:t>is when a person causes serious physical injury to another person.  Use of a weapon, identity of the victim, intent and injury are considered.</a:t>
            </a:r>
            <a:endParaRPr lang="en-US" sz="2000" dirty="0">
              <a:solidFill>
                <a:srgbClr val="FF0000"/>
              </a:solidFill>
              <a:latin typeface="Comic Sans MS" panose="030F0702030302020204" pitchFamily="66" charset="0"/>
            </a:endParaRPr>
          </a:p>
        </p:txBody>
      </p:sp>
      <p:sp>
        <p:nvSpPr>
          <p:cNvPr id="19" name="TextBox 18"/>
          <p:cNvSpPr txBox="1"/>
          <p:nvPr/>
        </p:nvSpPr>
        <p:spPr>
          <a:xfrm>
            <a:off x="6299202" y="4736108"/>
            <a:ext cx="5704110" cy="1323439"/>
          </a:xfrm>
          <a:prstGeom prst="rect">
            <a:avLst/>
          </a:prstGeom>
          <a:noFill/>
        </p:spPr>
        <p:txBody>
          <a:bodyPr wrap="square" rtlCol="0">
            <a:spAutoFit/>
          </a:bodyPr>
          <a:lstStyle/>
          <a:p>
            <a:pPr lvl="0"/>
            <a:r>
              <a:rPr lang="en-US" sz="2000" u="sng" dirty="0" smtClean="0">
                <a:solidFill>
                  <a:srgbClr val="FF0000"/>
                </a:solidFill>
                <a:latin typeface="Comic Sans MS" panose="030F0702030302020204" pitchFamily="66" charset="0"/>
              </a:rPr>
              <a:t>13-1202. Threatening or Intimidating </a:t>
            </a:r>
            <a:r>
              <a:rPr lang="en-US" sz="2000" dirty="0" smtClean="0">
                <a:solidFill>
                  <a:srgbClr val="FF0000"/>
                </a:solidFill>
                <a:latin typeface="Comic Sans MS" panose="030F0702030302020204" pitchFamily="66" charset="0"/>
              </a:rPr>
              <a:t>is when a person uses conduct or word to cause physical injury, property damage or fear of injury or damage. </a:t>
            </a:r>
            <a:endParaRPr lang="en-US" sz="2000" dirty="0">
              <a:solidFill>
                <a:srgbClr val="FF0000"/>
              </a:solidFill>
              <a:latin typeface="Comic Sans MS" panose="030F0702030302020204" pitchFamily="66" charset="0"/>
            </a:endParaRPr>
          </a:p>
        </p:txBody>
      </p:sp>
      <p:sp>
        <p:nvSpPr>
          <p:cNvPr id="2" name="TextBox 1"/>
          <p:cNvSpPr txBox="1"/>
          <p:nvPr/>
        </p:nvSpPr>
        <p:spPr>
          <a:xfrm>
            <a:off x="268514" y="2554592"/>
            <a:ext cx="5325626" cy="1631216"/>
          </a:xfrm>
          <a:prstGeom prst="rect">
            <a:avLst/>
          </a:prstGeom>
          <a:noFill/>
        </p:spPr>
        <p:txBody>
          <a:bodyPr wrap="square" rtlCol="0">
            <a:spAutoFit/>
          </a:bodyPr>
          <a:lstStyle/>
          <a:p>
            <a:r>
              <a:rPr lang="en-US" sz="2000" u="sng" dirty="0">
                <a:solidFill>
                  <a:srgbClr val="FF0000"/>
                </a:solidFill>
                <a:latin typeface="Comic Sans MS" panose="030F0702030302020204" pitchFamily="66" charset="0"/>
              </a:rPr>
              <a:t>13-2904. Disorderly Conduct</a:t>
            </a:r>
          </a:p>
          <a:p>
            <a:r>
              <a:rPr lang="en-US" sz="2000" dirty="0" smtClean="0">
                <a:solidFill>
                  <a:srgbClr val="FF0000"/>
                </a:solidFill>
                <a:latin typeface="Comic Sans MS" panose="030F0702030302020204" pitchFamily="66" charset="0"/>
              </a:rPr>
              <a:t>is </a:t>
            </a:r>
            <a:r>
              <a:rPr lang="en-US" sz="2000" dirty="0">
                <a:solidFill>
                  <a:srgbClr val="FF0000"/>
                </a:solidFill>
                <a:latin typeface="Comic Sans MS" panose="030F0702030302020204" pitchFamily="66" charset="0"/>
              </a:rPr>
              <a:t>when a person disturbs the peace with fighting, disruptive behavior, abusive or offensive langue and gestures, proving retaliation.</a:t>
            </a:r>
          </a:p>
        </p:txBody>
      </p:sp>
    </p:spTree>
    <p:extLst>
      <p:ext uri="{BB962C8B-B14F-4D97-AF65-F5344CB8AC3E}">
        <p14:creationId xmlns:p14="http://schemas.microsoft.com/office/powerpoint/2010/main" val="3599137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06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0629"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0629" y="4586513"/>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lvl="0"/>
            <a:endParaRPr lang="en-US" sz="900" dirty="0">
              <a:latin typeface="Comic Sans MS" panose="030F0702030302020204" pitchFamily="66" charset="0"/>
            </a:endParaRPr>
          </a:p>
        </p:txBody>
      </p:sp>
      <p:sp>
        <p:nvSpPr>
          <p:cNvPr id="10" name="Rectangle 9"/>
          <p:cNvSpPr/>
          <p:nvPr/>
        </p:nvSpPr>
        <p:spPr>
          <a:xfrm>
            <a:off x="61758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6175827"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6175826" y="459918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199572" y="242447"/>
            <a:ext cx="5907313" cy="1938992"/>
          </a:xfrm>
          <a:prstGeom prst="rect">
            <a:avLst/>
          </a:prstGeom>
          <a:noFill/>
        </p:spPr>
        <p:txBody>
          <a:bodyPr wrap="square" rtlCol="0">
            <a:spAutoFit/>
          </a:bodyPr>
          <a:lstStyle/>
          <a:p>
            <a:r>
              <a:rPr lang="en-US" sz="2000" u="sng" dirty="0" smtClean="0">
                <a:solidFill>
                  <a:srgbClr val="FF0000"/>
                </a:solidFill>
                <a:latin typeface="Comic Sans MS" panose="030F0702030302020204" pitchFamily="66" charset="0"/>
              </a:rPr>
              <a:t>13-2916.  Use of an Electronic Communication </a:t>
            </a:r>
            <a:r>
              <a:rPr lang="en-US" sz="2000" u="sng" dirty="0">
                <a:solidFill>
                  <a:srgbClr val="FF0000"/>
                </a:solidFill>
                <a:latin typeface="Comic Sans MS" panose="030F0702030302020204" pitchFamily="66" charset="0"/>
              </a:rPr>
              <a:t>to </a:t>
            </a:r>
            <a:r>
              <a:rPr lang="en-US" sz="2000" u="sng" dirty="0" smtClean="0">
                <a:solidFill>
                  <a:srgbClr val="FF0000"/>
                </a:solidFill>
                <a:latin typeface="Comic Sans MS" panose="030F0702030302020204" pitchFamily="66" charset="0"/>
              </a:rPr>
              <a:t>Terrify, Intimidate, Threaten </a:t>
            </a:r>
            <a:r>
              <a:rPr lang="en-US" sz="2000" u="sng" dirty="0">
                <a:solidFill>
                  <a:srgbClr val="FF0000"/>
                </a:solidFill>
                <a:latin typeface="Comic Sans MS" panose="030F0702030302020204" pitchFamily="66" charset="0"/>
              </a:rPr>
              <a:t>or </a:t>
            </a:r>
            <a:r>
              <a:rPr lang="en-US" sz="2000" u="sng" dirty="0" smtClean="0">
                <a:solidFill>
                  <a:srgbClr val="FF0000"/>
                </a:solidFill>
                <a:latin typeface="Comic Sans MS" panose="030F0702030302020204" pitchFamily="66" charset="0"/>
              </a:rPr>
              <a:t>Harass. </a:t>
            </a:r>
            <a:r>
              <a:rPr lang="en-US" sz="2000" dirty="0" smtClean="0">
                <a:solidFill>
                  <a:srgbClr val="FF0000"/>
                </a:solidFill>
                <a:latin typeface="Comic Sans MS" panose="030F0702030302020204" pitchFamily="66" charset="0"/>
              </a:rPr>
              <a:t>Is when a person uses obscene, lewd or profane language through electronic communication that threatens, cause physical harm or property damage.</a:t>
            </a:r>
          </a:p>
        </p:txBody>
      </p:sp>
      <p:sp>
        <p:nvSpPr>
          <p:cNvPr id="15" name="TextBox 14"/>
          <p:cNvSpPr txBox="1"/>
          <p:nvPr/>
        </p:nvSpPr>
        <p:spPr>
          <a:xfrm>
            <a:off x="6190342" y="242447"/>
            <a:ext cx="5892798" cy="1938992"/>
          </a:xfrm>
          <a:prstGeom prst="rect">
            <a:avLst/>
          </a:prstGeom>
          <a:noFill/>
        </p:spPr>
        <p:txBody>
          <a:bodyPr wrap="square" rtlCol="0">
            <a:spAutoFit/>
          </a:bodyPr>
          <a:lstStyle/>
          <a:p>
            <a:r>
              <a:rPr lang="en-US" sz="2000" u="sng" dirty="0" smtClean="0">
                <a:solidFill>
                  <a:srgbClr val="FF0000"/>
                </a:solidFill>
                <a:latin typeface="Comic Sans MS" panose="030F0702030302020204" pitchFamily="66" charset="0"/>
              </a:rPr>
              <a:t>Misdemeanors</a:t>
            </a:r>
            <a:r>
              <a:rPr lang="en-US" sz="2000" dirty="0" smtClean="0">
                <a:solidFill>
                  <a:srgbClr val="FF0000"/>
                </a:solidFill>
                <a:latin typeface="Comic Sans MS" panose="030F0702030302020204" pitchFamily="66" charset="0"/>
              </a:rPr>
              <a:t> can range in class from 1-3; 1 being the most serious crime and are punishable by:</a:t>
            </a:r>
          </a:p>
          <a:p>
            <a:pPr marL="342900" indent="-342900">
              <a:buFont typeface="Arial" panose="020B0604020202020204" pitchFamily="34" charset="0"/>
              <a:buChar char="•"/>
            </a:pPr>
            <a:r>
              <a:rPr lang="en-US" sz="2000" dirty="0" smtClean="0">
                <a:solidFill>
                  <a:srgbClr val="FF0000"/>
                </a:solidFill>
                <a:latin typeface="Comic Sans MS" panose="030F0702030302020204" pitchFamily="66" charset="0"/>
              </a:rPr>
              <a:t>Up to 6 months in jail</a:t>
            </a:r>
          </a:p>
          <a:p>
            <a:pPr marL="342900" indent="-342900">
              <a:buFont typeface="Arial" panose="020B0604020202020204" pitchFamily="34" charset="0"/>
              <a:buChar char="•"/>
            </a:pPr>
            <a:r>
              <a:rPr lang="en-US" sz="2000" dirty="0" smtClean="0">
                <a:solidFill>
                  <a:srgbClr val="FF0000"/>
                </a:solidFill>
                <a:latin typeface="Comic Sans MS" panose="030F0702030302020204" pitchFamily="66" charset="0"/>
              </a:rPr>
              <a:t>Fines up to $2,500</a:t>
            </a:r>
          </a:p>
          <a:p>
            <a:pPr marL="342900" indent="-342900">
              <a:buFont typeface="Arial" panose="020B0604020202020204" pitchFamily="34" charset="0"/>
              <a:buChar char="•"/>
            </a:pPr>
            <a:r>
              <a:rPr lang="en-US" sz="2000" dirty="0" smtClean="0">
                <a:solidFill>
                  <a:srgbClr val="FF0000"/>
                </a:solidFill>
                <a:latin typeface="Comic Sans MS" panose="030F0702030302020204" pitchFamily="66" charset="0"/>
              </a:rPr>
              <a:t>Possible mandatory counseling or classes</a:t>
            </a:r>
          </a:p>
        </p:txBody>
      </p:sp>
      <p:sp>
        <p:nvSpPr>
          <p:cNvPr id="17" name="TextBox 16"/>
          <p:cNvSpPr txBox="1"/>
          <p:nvPr/>
        </p:nvSpPr>
        <p:spPr>
          <a:xfrm>
            <a:off x="6237508" y="2525993"/>
            <a:ext cx="5751288" cy="1938992"/>
          </a:xfrm>
          <a:prstGeom prst="rect">
            <a:avLst/>
          </a:prstGeom>
          <a:noFill/>
        </p:spPr>
        <p:txBody>
          <a:bodyPr wrap="square" rtlCol="0">
            <a:spAutoFit/>
          </a:bodyPr>
          <a:lstStyle/>
          <a:p>
            <a:r>
              <a:rPr lang="en-US" sz="2000" u="sng" dirty="0" smtClean="0">
                <a:solidFill>
                  <a:srgbClr val="FF0000"/>
                </a:solidFill>
                <a:latin typeface="Comic Sans MS" panose="030F0702030302020204" pitchFamily="66" charset="0"/>
              </a:rPr>
              <a:t>Hate Crime</a:t>
            </a:r>
            <a:r>
              <a:rPr lang="en-US" sz="2000" dirty="0" smtClean="0">
                <a:solidFill>
                  <a:srgbClr val="FF0000"/>
                </a:solidFill>
                <a:latin typeface="Comic Sans MS" panose="030F0702030302020204" pitchFamily="66" charset="0"/>
              </a:rPr>
              <a:t> is a criminal offense such as racial slurs or hate remarks against a person or property that is motivated by bias towards their race, religion, disability, sexual orientation, ethnicity, gender, or gender identity. </a:t>
            </a:r>
            <a:r>
              <a:rPr lang="en-US" sz="1000" dirty="0" smtClean="0">
                <a:solidFill>
                  <a:srgbClr val="FF0000"/>
                </a:solidFill>
                <a:latin typeface="Comic Sans MS" panose="030F0702030302020204" pitchFamily="66" charset="0"/>
              </a:rPr>
              <a:t>https://www.tucsonaz.gov/police/hate-crimes-and-bias-based-incidents</a:t>
            </a:r>
          </a:p>
        </p:txBody>
      </p:sp>
      <p:sp>
        <p:nvSpPr>
          <p:cNvPr id="18" name="TextBox 17"/>
          <p:cNvSpPr txBox="1"/>
          <p:nvPr/>
        </p:nvSpPr>
        <p:spPr>
          <a:xfrm>
            <a:off x="235859" y="2654599"/>
            <a:ext cx="5769423" cy="1323439"/>
          </a:xfrm>
          <a:prstGeom prst="rect">
            <a:avLst/>
          </a:prstGeom>
          <a:noFill/>
        </p:spPr>
        <p:txBody>
          <a:bodyPr wrap="square" rtlCol="0">
            <a:spAutoFit/>
          </a:bodyPr>
          <a:lstStyle/>
          <a:p>
            <a:r>
              <a:rPr lang="en-US" sz="2000" u="sng" dirty="0" smtClean="0">
                <a:solidFill>
                  <a:srgbClr val="FF0000"/>
                </a:solidFill>
                <a:latin typeface="Comic Sans MS" panose="030F0702030302020204" pitchFamily="66" charset="0"/>
              </a:rPr>
              <a:t>Felonies</a:t>
            </a:r>
            <a:r>
              <a:rPr lang="en-US" sz="2000" dirty="0" smtClean="0">
                <a:solidFill>
                  <a:srgbClr val="FF0000"/>
                </a:solidFill>
                <a:latin typeface="Comic Sans MS" panose="030F0702030302020204" pitchFamily="66" charset="0"/>
              </a:rPr>
              <a:t> can range in class from 1-6; 1 being the most serious crime and are punishable by:</a:t>
            </a:r>
          </a:p>
          <a:p>
            <a:pPr marL="342900" lvl="0" indent="-342900">
              <a:buFont typeface="Arial" panose="020B0604020202020204" pitchFamily="34" charset="0"/>
              <a:buChar char="•"/>
            </a:pPr>
            <a:r>
              <a:rPr lang="en-US" sz="2000" dirty="0" smtClean="0">
                <a:solidFill>
                  <a:srgbClr val="FF0000"/>
                </a:solidFill>
                <a:latin typeface="Comic Sans MS" panose="030F0702030302020204" pitchFamily="66" charset="0"/>
              </a:rPr>
              <a:t>1 or more years in state prisons</a:t>
            </a:r>
          </a:p>
          <a:p>
            <a:pPr marL="342900" lvl="0" indent="-342900">
              <a:buFont typeface="Arial" panose="020B0604020202020204" pitchFamily="34" charset="0"/>
              <a:buChar char="•"/>
            </a:pPr>
            <a:r>
              <a:rPr lang="en-US" sz="2000" dirty="0" smtClean="0">
                <a:solidFill>
                  <a:srgbClr val="FF0000"/>
                </a:solidFill>
                <a:latin typeface="Comic Sans MS" panose="030F0702030302020204" pitchFamily="66" charset="0"/>
              </a:rPr>
              <a:t>Fines up to $150,000 </a:t>
            </a:r>
          </a:p>
        </p:txBody>
      </p:sp>
      <p:sp>
        <p:nvSpPr>
          <p:cNvPr id="19" name="TextBox 18"/>
          <p:cNvSpPr txBox="1"/>
          <p:nvPr/>
        </p:nvSpPr>
        <p:spPr>
          <a:xfrm>
            <a:off x="6230249" y="4626267"/>
            <a:ext cx="5892798" cy="2246769"/>
          </a:xfrm>
          <a:prstGeom prst="rect">
            <a:avLst/>
          </a:prstGeom>
          <a:noFill/>
        </p:spPr>
        <p:txBody>
          <a:bodyPr wrap="square" rtlCol="0">
            <a:spAutoFit/>
          </a:bodyPr>
          <a:lstStyle/>
          <a:p>
            <a:pPr lvl="0"/>
            <a:r>
              <a:rPr lang="en-US" sz="2000" u="sng" dirty="0" smtClean="0">
                <a:solidFill>
                  <a:srgbClr val="FF0000"/>
                </a:solidFill>
                <a:latin typeface="Comic Sans MS" panose="030F0702030302020204" pitchFamily="66" charset="0"/>
              </a:rPr>
              <a:t>School Consequences</a:t>
            </a:r>
          </a:p>
          <a:p>
            <a:pPr marL="342900" lvl="0" indent="-342900">
              <a:buFont typeface="Arial" panose="020B0604020202020204" pitchFamily="34" charset="0"/>
              <a:buChar char="•"/>
            </a:pPr>
            <a:r>
              <a:rPr lang="en-US" sz="2000" dirty="0" smtClean="0">
                <a:solidFill>
                  <a:srgbClr val="FF0000"/>
                </a:solidFill>
                <a:latin typeface="Comic Sans MS" panose="030F0702030302020204" pitchFamily="66" charset="0"/>
              </a:rPr>
              <a:t>Detentions</a:t>
            </a:r>
          </a:p>
          <a:p>
            <a:pPr marL="342900" lvl="0" indent="-342900">
              <a:buFont typeface="Arial" panose="020B0604020202020204" pitchFamily="34" charset="0"/>
              <a:buChar char="•"/>
            </a:pPr>
            <a:r>
              <a:rPr lang="en-US" sz="2000" dirty="0" smtClean="0">
                <a:solidFill>
                  <a:srgbClr val="FF0000"/>
                </a:solidFill>
                <a:latin typeface="Comic Sans MS" panose="030F0702030302020204" pitchFamily="66" charset="0"/>
              </a:rPr>
              <a:t>Suspensions</a:t>
            </a:r>
          </a:p>
          <a:p>
            <a:pPr marL="342900" lvl="0" indent="-342900">
              <a:buFont typeface="Arial" panose="020B0604020202020204" pitchFamily="34" charset="0"/>
              <a:buChar char="•"/>
            </a:pPr>
            <a:r>
              <a:rPr lang="en-US" sz="2000" dirty="0" smtClean="0">
                <a:solidFill>
                  <a:srgbClr val="FF0000"/>
                </a:solidFill>
                <a:latin typeface="Comic Sans MS" panose="030F0702030302020204" pitchFamily="66" charset="0"/>
              </a:rPr>
              <a:t>Loss of participation in school sports, clubs, reward incentives</a:t>
            </a:r>
          </a:p>
          <a:p>
            <a:pPr marL="342900" indent="-342900">
              <a:buFont typeface="Arial" panose="020B0604020202020204" pitchFamily="34" charset="0"/>
              <a:buChar char="•"/>
            </a:pPr>
            <a:r>
              <a:rPr lang="en-US" sz="2000" dirty="0" smtClean="0">
                <a:solidFill>
                  <a:srgbClr val="FF0000"/>
                </a:solidFill>
                <a:latin typeface="Comic Sans MS" panose="030F0702030302020204" pitchFamily="66" charset="0"/>
              </a:rPr>
              <a:t>Expulsions</a:t>
            </a:r>
          </a:p>
          <a:p>
            <a:pPr marL="342900" lvl="0" indent="-342900">
              <a:buFont typeface="Arial" panose="020B0604020202020204" pitchFamily="34" charset="0"/>
              <a:buChar char="•"/>
            </a:pPr>
            <a:endParaRPr lang="en-US" sz="2000" dirty="0">
              <a:latin typeface="Comic Sans MS" panose="030F0702030302020204" pitchFamily="66" charset="0"/>
            </a:endParaRPr>
          </a:p>
        </p:txBody>
      </p:sp>
      <p:sp>
        <p:nvSpPr>
          <p:cNvPr id="2" name="TextBox 1"/>
          <p:cNvSpPr txBox="1"/>
          <p:nvPr/>
        </p:nvSpPr>
        <p:spPr>
          <a:xfrm>
            <a:off x="199572" y="4626267"/>
            <a:ext cx="5907313" cy="2077492"/>
          </a:xfrm>
          <a:prstGeom prst="rect">
            <a:avLst/>
          </a:prstGeom>
          <a:noFill/>
        </p:spPr>
        <p:txBody>
          <a:bodyPr wrap="square" rtlCol="0">
            <a:spAutoFit/>
          </a:bodyPr>
          <a:lstStyle/>
          <a:p>
            <a:pPr lvl="0"/>
            <a:r>
              <a:rPr lang="en-US" sz="2000" u="sng" dirty="0" smtClean="0">
                <a:solidFill>
                  <a:srgbClr val="FF0000"/>
                </a:solidFill>
                <a:latin typeface="Comic Sans MS" panose="030F0702030302020204" pitchFamily="66" charset="0"/>
              </a:rPr>
              <a:t>Effects of Violence on Youth</a:t>
            </a:r>
          </a:p>
          <a:p>
            <a:pPr marL="342900" lvl="0" indent="-342900">
              <a:buFont typeface="Arial" panose="020B0604020202020204" pitchFamily="34" charset="0"/>
              <a:buChar char="•"/>
            </a:pPr>
            <a:r>
              <a:rPr lang="en-US" sz="2000" dirty="0" smtClean="0">
                <a:solidFill>
                  <a:srgbClr val="FF0000"/>
                </a:solidFill>
                <a:latin typeface="Comic Sans MS" panose="030F0702030302020204" pitchFamily="66" charset="0"/>
              </a:rPr>
              <a:t>Risk of depression, anger and anxiety</a:t>
            </a:r>
          </a:p>
          <a:p>
            <a:pPr marL="342900" lvl="0" indent="-342900">
              <a:buFont typeface="Arial" panose="020B0604020202020204" pitchFamily="34" charset="0"/>
              <a:buChar char="•"/>
            </a:pPr>
            <a:r>
              <a:rPr lang="en-US" sz="2000" dirty="0" smtClean="0">
                <a:solidFill>
                  <a:srgbClr val="FF0000"/>
                </a:solidFill>
                <a:latin typeface="Comic Sans MS" panose="030F0702030302020204" pitchFamily="66" charset="0"/>
              </a:rPr>
              <a:t>Risk of believing it is an acceptable way to solve problems</a:t>
            </a:r>
          </a:p>
          <a:p>
            <a:pPr marL="342900" lvl="0" indent="-342900">
              <a:buFont typeface="Arial" panose="020B0604020202020204" pitchFamily="34" charset="0"/>
              <a:buChar char="•"/>
            </a:pPr>
            <a:r>
              <a:rPr lang="en-US" sz="2000" dirty="0" smtClean="0">
                <a:solidFill>
                  <a:srgbClr val="FF0000"/>
                </a:solidFill>
                <a:latin typeface="Comic Sans MS" panose="030F0702030302020204" pitchFamily="66" charset="0"/>
              </a:rPr>
              <a:t>Higher risk of self-harm</a:t>
            </a:r>
          </a:p>
          <a:p>
            <a:pPr marL="342900" lvl="0" indent="-342900">
              <a:buFont typeface="Arial" panose="020B0604020202020204" pitchFamily="34" charset="0"/>
              <a:buChar char="•"/>
            </a:pPr>
            <a:endParaRPr lang="en-US" sz="2000" dirty="0" smtClean="0">
              <a:solidFill>
                <a:srgbClr val="FF0000"/>
              </a:solidFill>
              <a:latin typeface="Comic Sans MS" panose="030F0702030302020204" pitchFamily="66" charset="0"/>
            </a:endParaRPr>
          </a:p>
          <a:p>
            <a:pPr lvl="0"/>
            <a:r>
              <a:rPr lang="en-US" sz="900" dirty="0" smtClean="0">
                <a:solidFill>
                  <a:srgbClr val="FF0000"/>
                </a:solidFill>
                <a:latin typeface="Comic Sans MS" panose="030F0702030302020204" pitchFamily="66" charset="0"/>
              </a:rPr>
              <a:t>https://www.cdc.gov/violenceprevention/youthviolence/consequences.html</a:t>
            </a:r>
            <a:endParaRPr lang="en-US" sz="900"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20079310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06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0629"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0629" y="4586513"/>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lvl="0"/>
            <a:endParaRPr lang="en-US" sz="900" dirty="0">
              <a:latin typeface="Comic Sans MS" panose="030F0702030302020204" pitchFamily="66" charset="0"/>
            </a:endParaRPr>
          </a:p>
        </p:txBody>
      </p:sp>
      <p:sp>
        <p:nvSpPr>
          <p:cNvPr id="10" name="Rectangle 9"/>
          <p:cNvSpPr/>
          <p:nvPr/>
        </p:nvSpPr>
        <p:spPr>
          <a:xfrm>
            <a:off x="6175829" y="15965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6175827" y="2373085"/>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6175826" y="4599187"/>
            <a:ext cx="5907313" cy="21045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199572" y="242447"/>
            <a:ext cx="5907313" cy="2954655"/>
          </a:xfrm>
          <a:prstGeom prst="rect">
            <a:avLst/>
          </a:prstGeom>
          <a:noFill/>
        </p:spPr>
        <p:txBody>
          <a:bodyPr wrap="square" rtlCol="0">
            <a:spAutoFit/>
          </a:bodyPr>
          <a:lstStyle/>
          <a:p>
            <a:r>
              <a:rPr lang="en-US" b="1" u="sng" dirty="0" smtClean="0">
                <a:solidFill>
                  <a:srgbClr val="FF0000"/>
                </a:solidFill>
                <a:latin typeface="Comic Sans MS" panose="030F0702030302020204" pitchFamily="66" charset="0"/>
              </a:rPr>
              <a:t>Juvenile Consequences for Violent Crimes</a:t>
            </a:r>
          </a:p>
          <a:p>
            <a:pPr marL="342900" indent="-342900">
              <a:buFont typeface="Arial" panose="020B0604020202020204" pitchFamily="34" charset="0"/>
              <a:buChar char="•"/>
            </a:pPr>
            <a:r>
              <a:rPr lang="en-US" dirty="0" smtClean="0">
                <a:solidFill>
                  <a:srgbClr val="FF0000"/>
                </a:solidFill>
                <a:latin typeface="Comic Sans MS" panose="030F0702030302020204" pitchFamily="66" charset="0"/>
              </a:rPr>
              <a:t>Community Service</a:t>
            </a:r>
          </a:p>
          <a:p>
            <a:pPr marL="342900" indent="-342900">
              <a:buFont typeface="Arial" panose="020B0604020202020204" pitchFamily="34" charset="0"/>
              <a:buChar char="•"/>
            </a:pPr>
            <a:r>
              <a:rPr lang="en-US" dirty="0" smtClean="0">
                <a:solidFill>
                  <a:srgbClr val="FF0000"/>
                </a:solidFill>
                <a:latin typeface="Comic Sans MS" panose="030F0702030302020204" pitchFamily="66" charset="0"/>
              </a:rPr>
              <a:t>Mandatory Counseling or Classes</a:t>
            </a:r>
          </a:p>
          <a:p>
            <a:pPr marL="342900" indent="-342900">
              <a:buFont typeface="Arial" panose="020B0604020202020204" pitchFamily="34" charset="0"/>
              <a:buChar char="•"/>
            </a:pPr>
            <a:r>
              <a:rPr lang="en-US" dirty="0" smtClean="0">
                <a:solidFill>
                  <a:srgbClr val="FF0000"/>
                </a:solidFill>
                <a:latin typeface="Comic Sans MS" panose="030F0702030302020204" pitchFamily="66" charset="0"/>
              </a:rPr>
              <a:t>Probation/Diversion Program</a:t>
            </a:r>
          </a:p>
          <a:p>
            <a:pPr marL="342900" indent="-342900">
              <a:buFont typeface="Arial" panose="020B0604020202020204" pitchFamily="34" charset="0"/>
              <a:buChar char="•"/>
            </a:pPr>
            <a:r>
              <a:rPr lang="en-US" dirty="0" smtClean="0">
                <a:solidFill>
                  <a:srgbClr val="FF0000"/>
                </a:solidFill>
                <a:latin typeface="Comic Sans MS" panose="030F0702030302020204" pitchFamily="66" charset="0"/>
              </a:rPr>
              <a:t>Fines and Restitution</a:t>
            </a:r>
          </a:p>
          <a:p>
            <a:pPr marL="342900" indent="-342900">
              <a:buFont typeface="Arial" panose="020B0604020202020204" pitchFamily="34" charset="0"/>
              <a:buChar char="•"/>
            </a:pPr>
            <a:r>
              <a:rPr lang="en-US" dirty="0" smtClean="0">
                <a:solidFill>
                  <a:srgbClr val="FF0000"/>
                </a:solidFill>
                <a:latin typeface="Comic Sans MS" panose="030F0702030302020204" pitchFamily="66" charset="0"/>
              </a:rPr>
              <a:t>Juvenile Court/Jail</a:t>
            </a:r>
          </a:p>
          <a:p>
            <a:pPr marL="342900" indent="-342900">
              <a:buFont typeface="Arial" panose="020B0604020202020204" pitchFamily="34" charset="0"/>
              <a:buChar char="•"/>
            </a:pPr>
            <a:r>
              <a:rPr lang="en-US" dirty="0" smtClean="0">
                <a:solidFill>
                  <a:srgbClr val="FF0000"/>
                </a:solidFill>
                <a:latin typeface="Comic Sans MS" panose="030F0702030302020204" pitchFamily="66" charset="0"/>
              </a:rPr>
              <a:t>Tried as an adult</a:t>
            </a:r>
          </a:p>
          <a:p>
            <a:endParaRPr lang="en-US" sz="2000" dirty="0" smtClean="0">
              <a:latin typeface="Comic Sans MS" panose="030F0702030302020204" pitchFamily="66" charset="0"/>
            </a:endParaRPr>
          </a:p>
          <a:p>
            <a:pPr marL="342900" indent="-342900">
              <a:buFont typeface="Arial" panose="020B0604020202020204" pitchFamily="34" charset="0"/>
              <a:buChar char="•"/>
            </a:pPr>
            <a:endParaRPr lang="en-US" sz="2000" dirty="0" smtClean="0">
              <a:latin typeface="Comic Sans MS" panose="030F0702030302020204" pitchFamily="66" charset="0"/>
            </a:endParaRPr>
          </a:p>
          <a:p>
            <a:pPr marL="342900" indent="-342900">
              <a:buFont typeface="Arial" panose="020B0604020202020204" pitchFamily="34" charset="0"/>
              <a:buChar char="•"/>
            </a:pPr>
            <a:endParaRPr lang="en-US" sz="2000" dirty="0" smtClean="0">
              <a:latin typeface="Comic Sans MS" panose="030F0702030302020204" pitchFamily="66" charset="0"/>
            </a:endParaRPr>
          </a:p>
        </p:txBody>
      </p:sp>
      <p:sp>
        <p:nvSpPr>
          <p:cNvPr id="2" name="TextBox 1"/>
          <p:cNvSpPr txBox="1"/>
          <p:nvPr/>
        </p:nvSpPr>
        <p:spPr>
          <a:xfrm>
            <a:off x="6335267" y="356844"/>
            <a:ext cx="5588430" cy="1477328"/>
          </a:xfrm>
          <a:prstGeom prst="rect">
            <a:avLst/>
          </a:prstGeom>
          <a:noFill/>
        </p:spPr>
        <p:txBody>
          <a:bodyPr wrap="square" rtlCol="0">
            <a:spAutoFit/>
          </a:bodyPr>
          <a:lstStyle/>
          <a:p>
            <a:r>
              <a:rPr lang="en-US" b="1" u="sng" dirty="0" smtClean="0">
                <a:solidFill>
                  <a:srgbClr val="FF0000"/>
                </a:solidFill>
                <a:latin typeface="Comic Sans MS" panose="030F0702030302020204" pitchFamily="66" charset="0"/>
              </a:rPr>
              <a:t>Defamation </a:t>
            </a:r>
            <a:r>
              <a:rPr lang="en-US" dirty="0" smtClean="0">
                <a:solidFill>
                  <a:srgbClr val="FF0000"/>
                </a:solidFill>
                <a:latin typeface="Comic Sans MS" panose="030F0702030302020204" pitchFamily="66" charset="0"/>
              </a:rPr>
              <a:t>is when a person makes false statements that harms the reputation of another person.  Slander is spoken defamation and libel is written defamation. This is a civil offense that you can be sued for damages.</a:t>
            </a:r>
            <a:endParaRPr lang="en-US"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11711786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516</TotalTime>
  <Words>1509</Words>
  <Application>Microsoft Office PowerPoint</Application>
  <PresentationFormat>Widescreen</PresentationFormat>
  <Paragraphs>105</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42</cp:revision>
  <cp:lastPrinted>2018-11-05T20:10:53Z</cp:lastPrinted>
  <dcterms:created xsi:type="dcterms:W3CDTF">2018-09-27T19:50:37Z</dcterms:created>
  <dcterms:modified xsi:type="dcterms:W3CDTF">2018-11-05T20:13:52Z</dcterms:modified>
</cp:coreProperties>
</file>