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
  </p:handoutMasterIdLst>
  <p:sldIdLst>
    <p:sldId id="262" r:id="rId2"/>
    <p:sldId id="263" r:id="rId3"/>
    <p:sldId id="264" r:id="rId4"/>
    <p:sldId id="259" r:id="rId5"/>
    <p:sldId id="260" r:id="rId6"/>
    <p:sldId id="261" r:id="rId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cenarios" id="{7164587E-F8A0-4DDD-90F8-F24454F7708F}">
          <p14:sldIdLst>
            <p14:sldId id="262"/>
            <p14:sldId id="263"/>
            <p14:sldId id="264"/>
          </p14:sldIdLst>
        </p14:section>
        <p14:section name="Sceanrio Keys" id="{B4E3E0B2-F71F-442C-B357-029A4F7F760D}">
          <p14:sldIdLst>
            <p14:sldId id="259"/>
            <p14:sldId id="260"/>
            <p14:sldId id="2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377"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4B0BEE76-EA83-41F2-BA9F-0E827AE30DFA}" type="datetimeFigureOut">
              <a:rPr lang="en-US" smtClean="0"/>
              <a:t>3/4/2019</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1177A0D0-6EAB-44D9-84A6-F4C50F8E0147}" type="slidenum">
              <a:rPr lang="en-US" smtClean="0"/>
              <a:t>‹#›</a:t>
            </a:fld>
            <a:endParaRPr lang="en-US"/>
          </a:p>
        </p:txBody>
      </p:sp>
    </p:spTree>
    <p:extLst>
      <p:ext uri="{BB962C8B-B14F-4D97-AF65-F5344CB8AC3E}">
        <p14:creationId xmlns:p14="http://schemas.microsoft.com/office/powerpoint/2010/main" val="29898516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7CE258-E501-4984-BE81-F74801ED24CB}"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151032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7CE258-E501-4984-BE81-F74801ED24CB}"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361864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7CE258-E501-4984-BE81-F74801ED24CB}"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249837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7CE258-E501-4984-BE81-F74801ED24CB}"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660798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7CE258-E501-4984-BE81-F74801ED24CB}"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183640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7CE258-E501-4984-BE81-F74801ED24CB}" type="datetimeFigureOut">
              <a:rPr lang="en-US" smtClean="0"/>
              <a:t>3/4/2019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89525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7CE258-E501-4984-BE81-F74801ED24CB}" type="datetimeFigureOut">
              <a:rPr lang="en-US" smtClean="0"/>
              <a:t>3/4/2019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595323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7CE258-E501-4984-BE81-F74801ED24CB}" type="datetimeFigureOut">
              <a:rPr lang="en-US" smtClean="0"/>
              <a:t>3/4/2019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342809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7CE258-E501-4984-BE81-F74801ED24CB}" type="datetimeFigureOut">
              <a:rPr lang="en-US" smtClean="0"/>
              <a:t>3/4/2019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313441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7CE258-E501-4984-BE81-F74801ED24CB}" type="datetimeFigureOut">
              <a:rPr lang="en-US" smtClean="0"/>
              <a:t>3/4/2019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991448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7CE258-E501-4984-BE81-F74801ED24CB}" type="datetimeFigureOut">
              <a:rPr lang="en-US" smtClean="0"/>
              <a:t>3/4/2019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066378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CE258-E501-4984-BE81-F74801ED24CB}" type="datetimeFigureOut">
              <a:rPr lang="en-US" smtClean="0"/>
              <a:t>3/4/2019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94EB9-B542-4224-91A5-02D0926DF40C}" type="slidenum">
              <a:rPr lang="en-US" smtClean="0"/>
              <a:t>‹#›</a:t>
            </a:fld>
            <a:endParaRPr lang="en-US"/>
          </a:p>
        </p:txBody>
      </p:sp>
    </p:spTree>
    <p:extLst>
      <p:ext uri="{BB962C8B-B14F-4D97-AF65-F5344CB8AC3E}">
        <p14:creationId xmlns:p14="http://schemas.microsoft.com/office/powerpoint/2010/main" val="229479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18773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60153" y="79551"/>
            <a:ext cx="11582400" cy="2000548"/>
          </a:xfrm>
          <a:prstGeom prst="rect">
            <a:avLst/>
          </a:prstGeom>
          <a:noFill/>
        </p:spPr>
        <p:txBody>
          <a:bodyPr wrap="square" rtlCol="0">
            <a:spAutoFit/>
          </a:bodyPr>
          <a:lstStyle/>
          <a:p>
            <a:r>
              <a:rPr lang="en-US" dirty="0" smtClean="0">
                <a:latin typeface="Comic Sans MS" panose="030F0702030302020204" pitchFamily="66" charset="0"/>
              </a:rPr>
              <a:t>#1 You and a friend are studying for a test. You both have study guides but yours is incomplete so you ask your friend if you can borrow hers</a:t>
            </a:r>
            <a:r>
              <a:rPr lang="en-US" dirty="0">
                <a:latin typeface="Comic Sans MS" panose="030F0702030302020204" pitchFamily="66" charset="0"/>
              </a:rPr>
              <a:t>.</a:t>
            </a:r>
            <a:r>
              <a:rPr lang="en-US" dirty="0" smtClean="0">
                <a:latin typeface="Comic Sans MS" panose="030F0702030302020204" pitchFamily="66" charset="0"/>
              </a:rPr>
              <a:t> She says, “Go ahead and get it, it’s in my notebook.” </a:t>
            </a:r>
          </a:p>
          <a:p>
            <a:endParaRPr lang="en-US" dirty="0" smtClean="0">
              <a:latin typeface="Comic Sans MS" panose="030F0702030302020204" pitchFamily="66" charset="0"/>
            </a:endParaRPr>
          </a:p>
          <a:p>
            <a:r>
              <a:rPr lang="en-US" dirty="0" smtClean="0">
                <a:latin typeface="Comic Sans MS" panose="030F0702030302020204" pitchFamily="66" charset="0"/>
              </a:rPr>
              <a:t>How is this an example of getting </a:t>
            </a:r>
            <a:r>
              <a:rPr lang="en-US" dirty="0">
                <a:latin typeface="Comic Sans MS" panose="030F0702030302020204" pitchFamily="66" charset="0"/>
              </a:rPr>
              <a:t>consent and/or </a:t>
            </a:r>
            <a:r>
              <a:rPr lang="en-US" dirty="0" smtClean="0">
                <a:latin typeface="Comic Sans MS" panose="030F0702030302020204" pitchFamily="66" charset="0"/>
              </a:rPr>
              <a:t>not?</a:t>
            </a:r>
          </a:p>
          <a:p>
            <a:pPr marL="342900" indent="-342900">
              <a:buAutoNum type="alphaUcPeriod"/>
            </a:pPr>
            <a:r>
              <a:rPr lang="en-US" dirty="0">
                <a:latin typeface="Comic Sans MS" panose="030F0702030302020204" pitchFamily="66" charset="0"/>
              </a:rPr>
              <a:t>Getting Consent</a:t>
            </a:r>
          </a:p>
          <a:p>
            <a:pPr marL="342900" indent="-342900">
              <a:buAutoNum type="alphaUcPeriod"/>
            </a:pPr>
            <a:r>
              <a:rPr lang="en-US" dirty="0">
                <a:latin typeface="Comic Sans MS" panose="030F0702030302020204" pitchFamily="66" charset="0"/>
              </a:rPr>
              <a:t>Not getting consent</a:t>
            </a:r>
          </a:p>
          <a:p>
            <a:pPr marL="342900" indent="-342900">
              <a:buAutoNum type="alphaUcPeriod"/>
            </a:pPr>
            <a:endParaRPr lang="en-US" sz="1600" dirty="0">
              <a:latin typeface="Comic Sans MS" panose="030F0702030302020204" pitchFamily="66" charset="0"/>
            </a:endParaRPr>
          </a:p>
        </p:txBody>
      </p:sp>
      <p:sp>
        <p:nvSpPr>
          <p:cNvPr id="6" name="Rectangle 5"/>
          <p:cNvSpPr/>
          <p:nvPr/>
        </p:nvSpPr>
        <p:spPr>
          <a:xfrm>
            <a:off x="0" y="2009511"/>
            <a:ext cx="12192000" cy="27139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840353"/>
            <a:ext cx="12192000" cy="198815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103510" y="2144410"/>
            <a:ext cx="12037454" cy="2585323"/>
          </a:xfrm>
          <a:prstGeom prst="rect">
            <a:avLst/>
          </a:prstGeom>
          <a:noFill/>
        </p:spPr>
        <p:txBody>
          <a:bodyPr wrap="square" rtlCol="0">
            <a:spAutoFit/>
          </a:bodyPr>
          <a:lstStyle/>
          <a:p>
            <a:r>
              <a:rPr lang="en-US" dirty="0" smtClean="0">
                <a:latin typeface="Comic Sans MS" panose="030F0702030302020204" pitchFamily="66" charset="0"/>
              </a:rPr>
              <a:t>#2 You </a:t>
            </a:r>
            <a:r>
              <a:rPr lang="en-US" dirty="0">
                <a:latin typeface="Comic Sans MS" panose="030F0702030302020204" pitchFamily="66" charset="0"/>
              </a:rPr>
              <a:t>and a friend are studying for a test. You both have study guides but yours is incomplete so you ask your friend if you can borrow hers. She says, “Go ahead and get it, it’s in my notebook.” The next time you are studying, you ask your friend to borrow some answers, she says, “No, not this time, you need to do your own work.”   You see your friend’s study guide laying on her desk when she went to the </a:t>
            </a:r>
            <a:r>
              <a:rPr lang="en-US" dirty="0" smtClean="0">
                <a:latin typeface="Comic Sans MS" panose="030F0702030302020204" pitchFamily="66" charset="0"/>
              </a:rPr>
              <a:t>bathroom so </a:t>
            </a:r>
            <a:r>
              <a:rPr lang="en-US" dirty="0">
                <a:latin typeface="Comic Sans MS" panose="030F0702030302020204" pitchFamily="66" charset="0"/>
              </a:rPr>
              <a:t>you copy only two answers from </a:t>
            </a:r>
            <a:r>
              <a:rPr lang="en-US" dirty="0" smtClean="0">
                <a:latin typeface="Comic Sans MS" panose="030F0702030302020204" pitchFamily="66" charset="0"/>
              </a:rPr>
              <a:t>it; </a:t>
            </a:r>
            <a:r>
              <a:rPr lang="en-US" dirty="0">
                <a:latin typeface="Comic Sans MS" panose="030F0702030302020204" pitchFamily="66" charset="0"/>
              </a:rPr>
              <a:t>you did the rest on your own. </a:t>
            </a:r>
          </a:p>
          <a:p>
            <a:endParaRPr lang="en-US" dirty="0" smtClean="0">
              <a:latin typeface="Comic Sans MS" panose="030F0702030302020204" pitchFamily="66" charset="0"/>
            </a:endParaRPr>
          </a:p>
          <a:p>
            <a:r>
              <a:rPr lang="en-US" dirty="0">
                <a:latin typeface="Comic Sans MS" panose="030F0702030302020204" pitchFamily="66" charset="0"/>
              </a:rPr>
              <a:t>How is this an example of getting consent and/or</a:t>
            </a:r>
            <a:r>
              <a:rPr lang="en-US" dirty="0" smtClean="0">
                <a:latin typeface="Comic Sans MS" panose="030F0702030302020204" pitchFamily="66" charset="0"/>
              </a:rPr>
              <a:t> </a:t>
            </a:r>
            <a:r>
              <a:rPr lang="en-US" dirty="0">
                <a:latin typeface="Comic Sans MS" panose="030F0702030302020204" pitchFamily="66" charset="0"/>
              </a:rPr>
              <a:t>not?</a:t>
            </a:r>
          </a:p>
          <a:p>
            <a:pPr marL="342900" indent="-342900">
              <a:buAutoNum type="alphaUcPeriod"/>
            </a:pPr>
            <a:r>
              <a:rPr lang="en-US" dirty="0" smtClean="0">
                <a:latin typeface="Comic Sans MS" panose="030F0702030302020204" pitchFamily="66" charset="0"/>
              </a:rPr>
              <a:t>Getting </a:t>
            </a:r>
            <a:r>
              <a:rPr lang="en-US" dirty="0">
                <a:latin typeface="Comic Sans MS" panose="030F0702030302020204" pitchFamily="66" charset="0"/>
              </a:rPr>
              <a:t>Consent</a:t>
            </a:r>
          </a:p>
          <a:p>
            <a:pPr marL="342900" indent="-342900">
              <a:buAutoNum type="alphaUcPeriod"/>
            </a:pPr>
            <a:r>
              <a:rPr lang="en-US" dirty="0">
                <a:latin typeface="Comic Sans MS" panose="030F0702030302020204" pitchFamily="66" charset="0"/>
              </a:rPr>
              <a:t>Not getting </a:t>
            </a:r>
            <a:r>
              <a:rPr lang="en-US" dirty="0" smtClean="0">
                <a:latin typeface="Comic Sans MS" panose="030F0702030302020204" pitchFamily="66" charset="0"/>
              </a:rPr>
              <a:t>consent</a:t>
            </a:r>
            <a:endParaRPr lang="en-US" dirty="0">
              <a:latin typeface="Comic Sans MS" panose="030F0702030302020204" pitchFamily="66" charset="0"/>
            </a:endParaRPr>
          </a:p>
        </p:txBody>
      </p:sp>
      <p:sp>
        <p:nvSpPr>
          <p:cNvPr id="11" name="TextBox 10"/>
          <p:cNvSpPr txBox="1"/>
          <p:nvPr/>
        </p:nvSpPr>
        <p:spPr>
          <a:xfrm>
            <a:off x="77273" y="4957269"/>
            <a:ext cx="12037454" cy="1754326"/>
          </a:xfrm>
          <a:prstGeom prst="rect">
            <a:avLst/>
          </a:prstGeom>
          <a:noFill/>
        </p:spPr>
        <p:txBody>
          <a:bodyPr wrap="square" rtlCol="0">
            <a:spAutoFit/>
          </a:bodyPr>
          <a:lstStyle/>
          <a:p>
            <a:r>
              <a:rPr lang="en-US" dirty="0" smtClean="0">
                <a:latin typeface="Comic Sans MS" panose="030F0702030302020204" pitchFamily="66" charset="0"/>
              </a:rPr>
              <a:t>#3 You </a:t>
            </a:r>
            <a:r>
              <a:rPr lang="en-US" dirty="0">
                <a:latin typeface="Comic Sans MS" panose="030F0702030302020204" pitchFamily="66" charset="0"/>
              </a:rPr>
              <a:t>and a friend are taking a test in class  You don’t know the answer to one of the questions so you look on your friend’s test for the answer without asking her first.  </a:t>
            </a:r>
          </a:p>
          <a:p>
            <a:endParaRPr lang="en-US" dirty="0">
              <a:latin typeface="Comic Sans MS" panose="030F0702030302020204" pitchFamily="66" charset="0"/>
            </a:endParaRPr>
          </a:p>
          <a:p>
            <a:r>
              <a:rPr lang="en-US" dirty="0">
                <a:latin typeface="Comic Sans MS" panose="030F0702030302020204" pitchFamily="66" charset="0"/>
              </a:rPr>
              <a:t>How is this an example of getting consent and/or not?</a:t>
            </a:r>
          </a:p>
          <a:p>
            <a:pPr marL="342900" indent="-342900">
              <a:buAutoNum type="alphaUcPeriod"/>
            </a:pPr>
            <a:r>
              <a:rPr lang="en-US" dirty="0" smtClean="0">
                <a:latin typeface="Comic Sans MS" panose="030F0702030302020204" pitchFamily="66" charset="0"/>
              </a:rPr>
              <a:t>Getting </a:t>
            </a:r>
            <a:r>
              <a:rPr lang="en-US" dirty="0">
                <a:latin typeface="Comic Sans MS" panose="030F0702030302020204" pitchFamily="66" charset="0"/>
              </a:rPr>
              <a:t>Consent</a:t>
            </a:r>
          </a:p>
          <a:p>
            <a:pPr marL="342900" indent="-342900">
              <a:buAutoNum type="alphaUcPeriod"/>
            </a:pPr>
            <a:r>
              <a:rPr lang="en-US" dirty="0">
                <a:latin typeface="Comic Sans MS" panose="030F0702030302020204" pitchFamily="66" charset="0"/>
              </a:rPr>
              <a:t>Not getting </a:t>
            </a:r>
            <a:r>
              <a:rPr lang="en-US" dirty="0" smtClean="0">
                <a:latin typeface="Comic Sans MS" panose="030F0702030302020204" pitchFamily="66" charset="0"/>
              </a:rPr>
              <a:t>consent</a:t>
            </a:r>
            <a:endParaRPr lang="en-US" dirty="0">
              <a:latin typeface="Comic Sans MS" panose="030F0702030302020204" pitchFamily="66" charset="0"/>
            </a:endParaRPr>
          </a:p>
        </p:txBody>
      </p:sp>
    </p:spTree>
    <p:extLst>
      <p:ext uri="{BB962C8B-B14F-4D97-AF65-F5344CB8AC3E}">
        <p14:creationId xmlns:p14="http://schemas.microsoft.com/office/powerpoint/2010/main" val="544880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878" y="149798"/>
            <a:ext cx="12192000" cy="20734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18940" y="278606"/>
            <a:ext cx="12114728" cy="1846659"/>
          </a:xfrm>
          <a:prstGeom prst="rect">
            <a:avLst/>
          </a:prstGeom>
          <a:noFill/>
        </p:spPr>
        <p:txBody>
          <a:bodyPr wrap="square" rtlCol="0">
            <a:spAutoFit/>
          </a:bodyPr>
          <a:lstStyle/>
          <a:p>
            <a:r>
              <a:rPr lang="en-US" sz="1600" dirty="0" smtClean="0">
                <a:latin typeface="Comic Sans MS" panose="030F0702030302020204" pitchFamily="66" charset="0"/>
              </a:rPr>
              <a:t>#4 You </a:t>
            </a:r>
            <a:r>
              <a:rPr lang="en-US" sz="1600" dirty="0">
                <a:latin typeface="Comic Sans MS" panose="030F0702030302020204" pitchFamily="66" charset="0"/>
              </a:rPr>
              <a:t>and a friend are watching a movie that you both agreed on. He changes his mind and informs you he would rather do something else. You say, “I thought you wanted to watch this movie.”  Your friend says, Yeah, but I changed my mind, I’m bored now.”  You say, fine, I’ll catch up with you later.” You walk your friend to the door.</a:t>
            </a:r>
          </a:p>
          <a:p>
            <a:endParaRPr lang="en-US" sz="1600" dirty="0">
              <a:latin typeface="Comic Sans MS" panose="030F0702030302020204" pitchFamily="66" charset="0"/>
            </a:endParaRPr>
          </a:p>
          <a:p>
            <a:r>
              <a:rPr lang="en-US" sz="1600" dirty="0">
                <a:latin typeface="Comic Sans MS" panose="030F0702030302020204" pitchFamily="66" charset="0"/>
              </a:rPr>
              <a:t>How is this an example of getting consent and/or not?</a:t>
            </a:r>
          </a:p>
          <a:p>
            <a:pPr marL="342900" marR="0" lvl="0" indent="-342900">
              <a:spcBef>
                <a:spcPts val="0"/>
              </a:spcBef>
              <a:spcAft>
                <a:spcPts val="0"/>
              </a:spcAft>
              <a:buFont typeface="+mj-lt"/>
              <a:buAutoNum type="alphaUcPeriod"/>
              <a:tabLst>
                <a:tab pos="457200" algn="l"/>
              </a:tabLst>
            </a:pPr>
            <a:r>
              <a:rPr lang="en-US" sz="1600" dirty="0" smtClean="0">
                <a:latin typeface="Comic Sans MS" panose="030F0702030302020204" pitchFamily="66" charset="0"/>
              </a:rPr>
              <a:t>Getting </a:t>
            </a:r>
            <a:r>
              <a:rPr lang="en-US" sz="1600" dirty="0">
                <a:latin typeface="Comic Sans MS" panose="030F0702030302020204" pitchFamily="66" charset="0"/>
              </a:rPr>
              <a:t>Consent </a:t>
            </a:r>
            <a:endParaRPr lang="en-US" sz="1600" dirty="0" smtClean="0">
              <a:latin typeface="Comic Sans MS" panose="030F0702030302020204" pitchFamily="66" charset="0"/>
            </a:endParaRPr>
          </a:p>
          <a:p>
            <a:pPr marL="342900" marR="0" lvl="0" indent="-342900">
              <a:spcBef>
                <a:spcPts val="0"/>
              </a:spcBef>
              <a:spcAft>
                <a:spcPts val="0"/>
              </a:spcAft>
              <a:buFont typeface="+mj-lt"/>
              <a:buAutoNum type="alphaUcPeriod"/>
              <a:tabLst>
                <a:tab pos="457200" algn="l"/>
              </a:tabLst>
            </a:pPr>
            <a:r>
              <a:rPr lang="en-US" sz="1600" dirty="0" smtClean="0">
                <a:latin typeface="Comic Sans MS" panose="030F0702030302020204" pitchFamily="66" charset="0"/>
              </a:rPr>
              <a:t>Not getting consent</a:t>
            </a:r>
            <a:endParaRPr lang="en-US" sz="1600" dirty="0">
              <a:latin typeface="Comic Sans MS" panose="030F0702030302020204" pitchFamily="66" charset="0"/>
            </a:endParaRPr>
          </a:p>
        </p:txBody>
      </p:sp>
      <p:sp>
        <p:nvSpPr>
          <p:cNvPr id="6" name="Rectangle 5"/>
          <p:cNvSpPr/>
          <p:nvPr/>
        </p:nvSpPr>
        <p:spPr>
          <a:xfrm>
            <a:off x="12878" y="2537138"/>
            <a:ext cx="12192000" cy="18709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12878" y="4657513"/>
            <a:ext cx="12192000" cy="20395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115909" y="2687772"/>
            <a:ext cx="12037454" cy="1600438"/>
          </a:xfrm>
          <a:prstGeom prst="rect">
            <a:avLst/>
          </a:prstGeom>
          <a:noFill/>
        </p:spPr>
        <p:txBody>
          <a:bodyPr wrap="square" rtlCol="0">
            <a:spAutoFit/>
          </a:bodyPr>
          <a:lstStyle/>
          <a:p>
            <a:r>
              <a:rPr lang="en-US" sz="1600" dirty="0" smtClean="0">
                <a:latin typeface="Comic Sans MS" panose="030F0702030302020204" pitchFamily="66" charset="0"/>
              </a:rPr>
              <a:t>#5 You </a:t>
            </a:r>
            <a:r>
              <a:rPr lang="en-US" sz="1600" dirty="0">
                <a:latin typeface="Comic Sans MS" panose="030F0702030302020204" pitchFamily="66" charset="0"/>
              </a:rPr>
              <a:t>and a friend are watching a movie that you both agreed on. He changes his mind and informs you he would rather do something else. You say, “No, we already decided to do this, you’re staying right here.” You physically keep him from leaving.</a:t>
            </a:r>
          </a:p>
          <a:p>
            <a:endParaRPr lang="en-US" sz="1600" dirty="0">
              <a:latin typeface="Comic Sans MS" panose="030F0702030302020204" pitchFamily="66" charset="0"/>
            </a:endParaRPr>
          </a:p>
          <a:p>
            <a:r>
              <a:rPr lang="en-US" sz="1600" dirty="0">
                <a:latin typeface="Comic Sans MS" panose="030F0702030302020204" pitchFamily="66" charset="0"/>
              </a:rPr>
              <a:t>How is this an example of getting consent and/or not?</a:t>
            </a:r>
          </a:p>
          <a:p>
            <a:pPr marL="342900" indent="-342900">
              <a:buAutoNum type="alphaUcPeriod"/>
            </a:pPr>
            <a:r>
              <a:rPr lang="en-US" sz="1600" dirty="0" smtClean="0">
                <a:latin typeface="Comic Sans MS" panose="030F0702030302020204" pitchFamily="66" charset="0"/>
              </a:rPr>
              <a:t>Getting </a:t>
            </a:r>
            <a:r>
              <a:rPr lang="en-US" sz="1600" dirty="0">
                <a:latin typeface="Comic Sans MS" panose="030F0702030302020204" pitchFamily="66" charset="0"/>
              </a:rPr>
              <a:t>Consent</a:t>
            </a:r>
          </a:p>
          <a:p>
            <a:pPr marL="342900" indent="-342900">
              <a:buAutoNum type="alphaUcPeriod"/>
            </a:pPr>
            <a:r>
              <a:rPr lang="en-US" sz="1600" dirty="0">
                <a:latin typeface="Comic Sans MS" panose="030F0702030302020204" pitchFamily="66" charset="0"/>
              </a:rPr>
              <a:t>Not getting </a:t>
            </a:r>
            <a:r>
              <a:rPr lang="en-US" sz="1600" dirty="0" smtClean="0">
                <a:latin typeface="Comic Sans MS" panose="030F0702030302020204" pitchFamily="66" charset="0"/>
              </a:rPr>
              <a:t>consent</a:t>
            </a:r>
            <a:endParaRPr lang="en-US" sz="1600" dirty="0">
              <a:latin typeface="Comic Sans MS" panose="030F0702030302020204" pitchFamily="66" charset="0"/>
            </a:endParaRPr>
          </a:p>
        </p:txBody>
      </p:sp>
      <p:sp>
        <p:nvSpPr>
          <p:cNvPr id="11" name="TextBox 10"/>
          <p:cNvSpPr txBox="1"/>
          <p:nvPr/>
        </p:nvSpPr>
        <p:spPr>
          <a:xfrm>
            <a:off x="74343" y="4761656"/>
            <a:ext cx="12037454" cy="1846659"/>
          </a:xfrm>
          <a:prstGeom prst="rect">
            <a:avLst/>
          </a:prstGeom>
          <a:noFill/>
        </p:spPr>
        <p:txBody>
          <a:bodyPr wrap="square" rtlCol="0">
            <a:spAutoFit/>
          </a:bodyPr>
          <a:lstStyle/>
          <a:p>
            <a:r>
              <a:rPr lang="en-US" sz="1600" dirty="0" smtClean="0">
                <a:latin typeface="Comic Sans MS" panose="030F0702030302020204" pitchFamily="66" charset="0"/>
              </a:rPr>
              <a:t>#6 You </a:t>
            </a:r>
            <a:r>
              <a:rPr lang="en-US" sz="1600" dirty="0">
                <a:latin typeface="Comic Sans MS" panose="030F0702030302020204" pitchFamily="66" charset="0"/>
              </a:rPr>
              <a:t>and a friend are watching a movie that you both agreed on. The friend gets a call from his mom and informs you he has to go home now.  You say, “No, you said you would watch this movie. You have to stay!” You say things to make him feel guilty for wanting to leave so he unwillingly stays. </a:t>
            </a:r>
          </a:p>
          <a:p>
            <a:endParaRPr lang="en-US" sz="1600" dirty="0">
              <a:latin typeface="Comic Sans MS" panose="030F0702030302020204" pitchFamily="66" charset="0"/>
            </a:endParaRPr>
          </a:p>
          <a:p>
            <a:r>
              <a:rPr lang="en-US" sz="1600" dirty="0">
                <a:latin typeface="Comic Sans MS" panose="030F0702030302020204" pitchFamily="66" charset="0"/>
              </a:rPr>
              <a:t>How is this an example of getting consent and/or not?</a:t>
            </a:r>
          </a:p>
          <a:p>
            <a:pPr marL="342900" indent="-342900">
              <a:buAutoNum type="alphaUcPeriod"/>
            </a:pPr>
            <a:r>
              <a:rPr lang="en-US" sz="1600" dirty="0" smtClean="0">
                <a:latin typeface="Comic Sans MS" panose="030F0702030302020204" pitchFamily="66" charset="0"/>
              </a:rPr>
              <a:t>Getting </a:t>
            </a:r>
            <a:r>
              <a:rPr lang="en-US" sz="1600" dirty="0">
                <a:latin typeface="Comic Sans MS" panose="030F0702030302020204" pitchFamily="66" charset="0"/>
              </a:rPr>
              <a:t>Consent</a:t>
            </a:r>
          </a:p>
          <a:p>
            <a:pPr marL="342900" indent="-342900">
              <a:buAutoNum type="alphaUcPeriod"/>
            </a:pPr>
            <a:r>
              <a:rPr lang="en-US" sz="1600" dirty="0">
                <a:latin typeface="Comic Sans MS" panose="030F0702030302020204" pitchFamily="66" charset="0"/>
              </a:rPr>
              <a:t>Not getting </a:t>
            </a:r>
            <a:r>
              <a:rPr lang="en-US" sz="1600" dirty="0" smtClean="0">
                <a:latin typeface="Comic Sans MS" panose="030F0702030302020204" pitchFamily="66" charset="0"/>
              </a:rPr>
              <a:t>consent</a:t>
            </a:r>
            <a:endParaRPr lang="en-US" sz="1600" dirty="0">
              <a:latin typeface="Comic Sans MS" panose="030F0702030302020204" pitchFamily="66" charset="0"/>
            </a:endParaRPr>
          </a:p>
        </p:txBody>
      </p:sp>
    </p:spTree>
    <p:extLst>
      <p:ext uri="{BB962C8B-B14F-4D97-AF65-F5344CB8AC3E}">
        <p14:creationId xmlns:p14="http://schemas.microsoft.com/office/powerpoint/2010/main" val="3656090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22142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110972" y="214401"/>
            <a:ext cx="11926482" cy="1846659"/>
          </a:xfrm>
          <a:prstGeom prst="rect">
            <a:avLst/>
          </a:prstGeom>
          <a:noFill/>
        </p:spPr>
        <p:txBody>
          <a:bodyPr wrap="square" rtlCol="0">
            <a:spAutoFit/>
          </a:bodyPr>
          <a:lstStyle/>
          <a:p>
            <a:r>
              <a:rPr lang="en-US" sz="1600" dirty="0" smtClean="0">
                <a:latin typeface="Comic Sans MS" panose="030F0702030302020204" pitchFamily="66" charset="0"/>
              </a:rPr>
              <a:t>#7 You </a:t>
            </a:r>
            <a:r>
              <a:rPr lang="en-US" sz="1600" dirty="0">
                <a:latin typeface="Comic Sans MS" panose="030F0702030302020204" pitchFamily="66" charset="0"/>
              </a:rPr>
              <a:t>ask to borrow your mom’s car on Tuesday. She says yes but asks that you please replace the gas.  You take the car and bring it back gassed up. Then the following Friday you take the car again while your mom is at work and bring it back with gas. </a:t>
            </a:r>
          </a:p>
          <a:p>
            <a:endParaRPr lang="en-US" sz="1600" dirty="0">
              <a:latin typeface="Comic Sans MS" panose="030F0702030302020204" pitchFamily="66" charset="0"/>
            </a:endParaRPr>
          </a:p>
          <a:p>
            <a:r>
              <a:rPr lang="en-US" sz="1600" dirty="0">
                <a:latin typeface="Comic Sans MS" panose="030F0702030302020204" pitchFamily="66" charset="0"/>
              </a:rPr>
              <a:t>How is this an example of getting consent and/or not?</a:t>
            </a:r>
          </a:p>
          <a:p>
            <a:pPr marL="342900" indent="-342900">
              <a:buAutoNum type="alphaUcPeriod"/>
            </a:pPr>
            <a:r>
              <a:rPr lang="en-US" sz="1600" dirty="0" smtClean="0">
                <a:latin typeface="Comic Sans MS" panose="030F0702030302020204" pitchFamily="66" charset="0"/>
              </a:rPr>
              <a:t>Getting </a:t>
            </a:r>
            <a:r>
              <a:rPr lang="en-US" sz="1600" dirty="0">
                <a:latin typeface="Comic Sans MS" panose="030F0702030302020204" pitchFamily="66" charset="0"/>
              </a:rPr>
              <a:t>Consent</a:t>
            </a:r>
          </a:p>
          <a:p>
            <a:pPr marL="342900" indent="-342900">
              <a:buAutoNum type="alphaUcPeriod"/>
            </a:pPr>
            <a:r>
              <a:rPr lang="en-US" sz="1600" dirty="0">
                <a:latin typeface="Comic Sans MS" panose="030F0702030302020204" pitchFamily="66" charset="0"/>
              </a:rPr>
              <a:t>Not getting </a:t>
            </a:r>
            <a:r>
              <a:rPr lang="en-US" sz="1600" dirty="0" smtClean="0">
                <a:latin typeface="Comic Sans MS" panose="030F0702030302020204" pitchFamily="66" charset="0"/>
              </a:rPr>
              <a:t>consent</a:t>
            </a:r>
            <a:endParaRPr lang="en-US" sz="1600" dirty="0">
              <a:latin typeface="Comic Sans MS" panose="030F0702030302020204" pitchFamily="66" charset="0"/>
            </a:endParaRPr>
          </a:p>
        </p:txBody>
      </p:sp>
      <p:sp>
        <p:nvSpPr>
          <p:cNvPr id="6" name="Rectangle 5"/>
          <p:cNvSpPr/>
          <p:nvPr/>
        </p:nvSpPr>
        <p:spPr>
          <a:xfrm>
            <a:off x="0" y="2319515"/>
            <a:ext cx="12192000" cy="199013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430332"/>
            <a:ext cx="12192000" cy="23310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110972" y="2403032"/>
            <a:ext cx="12037454" cy="1846659"/>
          </a:xfrm>
          <a:prstGeom prst="rect">
            <a:avLst/>
          </a:prstGeom>
          <a:noFill/>
        </p:spPr>
        <p:txBody>
          <a:bodyPr wrap="square" rtlCol="0">
            <a:spAutoFit/>
          </a:bodyPr>
          <a:lstStyle/>
          <a:p>
            <a:r>
              <a:rPr lang="en-US" sz="1600" dirty="0" smtClean="0">
                <a:latin typeface="Comic Sans MS" panose="030F0702030302020204" pitchFamily="66" charset="0"/>
              </a:rPr>
              <a:t>#8 You </a:t>
            </a:r>
            <a:r>
              <a:rPr lang="en-US" sz="1600" dirty="0">
                <a:latin typeface="Comic Sans MS" panose="030F0702030302020204" pitchFamily="66" charset="0"/>
              </a:rPr>
              <a:t>ask to borrow your mom’s car on Tuesday. She says yes but asks that you please replace the gas.  You take the car and bring it back gassed up. The following Friday you let your friend take the car while your mom is at work.  Your friend promises to bring it back with gas. </a:t>
            </a:r>
            <a:endParaRPr lang="en-US" sz="1600" dirty="0" smtClean="0">
              <a:latin typeface="Comic Sans MS" panose="030F0702030302020204" pitchFamily="66" charset="0"/>
            </a:endParaRPr>
          </a:p>
          <a:p>
            <a:endParaRPr lang="en-US" sz="1600" dirty="0" smtClean="0">
              <a:latin typeface="Comic Sans MS" panose="030F0702030302020204" pitchFamily="66" charset="0"/>
            </a:endParaRPr>
          </a:p>
          <a:p>
            <a:r>
              <a:rPr lang="en-US" sz="1600" dirty="0">
                <a:latin typeface="Comic Sans MS" panose="030F0702030302020204" pitchFamily="66" charset="0"/>
              </a:rPr>
              <a:t>How is this an example of getting consent and/or not?</a:t>
            </a:r>
          </a:p>
          <a:p>
            <a:pPr marL="342900" indent="-342900">
              <a:buAutoNum type="alphaUcPeriod"/>
            </a:pPr>
            <a:r>
              <a:rPr lang="en-US" sz="1600" dirty="0" smtClean="0">
                <a:latin typeface="Comic Sans MS" panose="030F0702030302020204" pitchFamily="66" charset="0"/>
              </a:rPr>
              <a:t>Getting </a:t>
            </a:r>
            <a:r>
              <a:rPr lang="en-US" sz="1600" dirty="0">
                <a:latin typeface="Comic Sans MS" panose="030F0702030302020204" pitchFamily="66" charset="0"/>
              </a:rPr>
              <a:t>Consent</a:t>
            </a:r>
          </a:p>
          <a:p>
            <a:pPr marL="342900" indent="-342900">
              <a:buAutoNum type="alphaUcPeriod"/>
            </a:pPr>
            <a:r>
              <a:rPr lang="en-US" sz="1600" dirty="0">
                <a:latin typeface="Comic Sans MS" panose="030F0702030302020204" pitchFamily="66" charset="0"/>
              </a:rPr>
              <a:t>Not getting </a:t>
            </a:r>
            <a:r>
              <a:rPr lang="en-US" sz="1600" dirty="0" smtClean="0">
                <a:latin typeface="Comic Sans MS" panose="030F0702030302020204" pitchFamily="66" charset="0"/>
              </a:rPr>
              <a:t>consent</a:t>
            </a:r>
            <a:endParaRPr lang="en-US" sz="1600" dirty="0">
              <a:latin typeface="Comic Sans MS" panose="030F0702030302020204" pitchFamily="66" charset="0"/>
            </a:endParaRPr>
          </a:p>
        </p:txBody>
      </p:sp>
      <p:sp>
        <p:nvSpPr>
          <p:cNvPr id="11" name="TextBox 10"/>
          <p:cNvSpPr txBox="1"/>
          <p:nvPr/>
        </p:nvSpPr>
        <p:spPr>
          <a:xfrm>
            <a:off x="154546" y="4603919"/>
            <a:ext cx="12037454" cy="2092881"/>
          </a:xfrm>
          <a:prstGeom prst="rect">
            <a:avLst/>
          </a:prstGeom>
          <a:noFill/>
        </p:spPr>
        <p:txBody>
          <a:bodyPr wrap="square" rtlCol="0">
            <a:spAutoFit/>
          </a:bodyPr>
          <a:lstStyle/>
          <a:p>
            <a:r>
              <a:rPr lang="en-US" sz="1600" dirty="0" smtClean="0">
                <a:latin typeface="Comic Sans MS" panose="030F0702030302020204" pitchFamily="66" charset="0"/>
              </a:rPr>
              <a:t>#9 You </a:t>
            </a:r>
            <a:r>
              <a:rPr lang="en-US" sz="1600" dirty="0">
                <a:latin typeface="Comic Sans MS" panose="030F0702030302020204" pitchFamily="66" charset="0"/>
              </a:rPr>
              <a:t>ask to borrow your mom’s car on Tuesday. She says yes but asks that you please replace the gas. You take the car and bring it back gassed up. The following Friday you ask again to take the car </a:t>
            </a:r>
            <a:r>
              <a:rPr lang="en-US" sz="1600" dirty="0" smtClean="0">
                <a:latin typeface="Comic Sans MS" panose="030F0702030302020204" pitchFamily="66" charset="0"/>
              </a:rPr>
              <a:t>while your mom is at work and bring it back with gas.  She says yes at first but then Friday morning she informs you that she needs her car and is not letting you borrow it. You are disappointed but understand.</a:t>
            </a:r>
          </a:p>
          <a:p>
            <a:endParaRPr lang="en-US" sz="1600" dirty="0" smtClean="0">
              <a:latin typeface="Comic Sans MS" panose="030F0702030302020204" pitchFamily="66" charset="0"/>
            </a:endParaRPr>
          </a:p>
          <a:p>
            <a:r>
              <a:rPr lang="en-US" sz="1600" dirty="0">
                <a:latin typeface="Comic Sans MS" panose="030F0702030302020204" pitchFamily="66" charset="0"/>
              </a:rPr>
              <a:t>How is this an example of getting consent and/or not?</a:t>
            </a:r>
          </a:p>
          <a:p>
            <a:pPr marL="342900" indent="-342900">
              <a:buAutoNum type="alphaUcPeriod"/>
            </a:pPr>
            <a:r>
              <a:rPr lang="en-US" sz="1600" dirty="0" smtClean="0">
                <a:latin typeface="Comic Sans MS" panose="030F0702030302020204" pitchFamily="66" charset="0"/>
              </a:rPr>
              <a:t>Getting </a:t>
            </a:r>
            <a:r>
              <a:rPr lang="en-US" sz="1600" dirty="0">
                <a:latin typeface="Comic Sans MS" panose="030F0702030302020204" pitchFamily="66" charset="0"/>
              </a:rPr>
              <a:t>Consent</a:t>
            </a:r>
          </a:p>
          <a:p>
            <a:pPr marL="342900" indent="-342900">
              <a:buAutoNum type="alphaUcPeriod"/>
            </a:pPr>
            <a:r>
              <a:rPr lang="en-US" sz="1600" dirty="0">
                <a:latin typeface="Comic Sans MS" panose="030F0702030302020204" pitchFamily="66" charset="0"/>
              </a:rPr>
              <a:t>Not getting </a:t>
            </a:r>
            <a:r>
              <a:rPr lang="en-US" sz="1600" dirty="0" smtClean="0">
                <a:latin typeface="Comic Sans MS" panose="030F0702030302020204" pitchFamily="66" charset="0"/>
              </a:rPr>
              <a:t>consent</a:t>
            </a:r>
            <a:endParaRPr lang="en-US" sz="1600" dirty="0">
              <a:latin typeface="Comic Sans MS" panose="030F0702030302020204" pitchFamily="66" charset="0"/>
            </a:endParaRPr>
          </a:p>
        </p:txBody>
      </p:sp>
    </p:spTree>
    <p:extLst>
      <p:ext uri="{BB962C8B-B14F-4D97-AF65-F5344CB8AC3E}">
        <p14:creationId xmlns:p14="http://schemas.microsoft.com/office/powerpoint/2010/main" val="737896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18521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60153" y="167342"/>
            <a:ext cx="11582400" cy="1846659"/>
          </a:xfrm>
          <a:prstGeom prst="rect">
            <a:avLst/>
          </a:prstGeom>
          <a:noFill/>
        </p:spPr>
        <p:txBody>
          <a:bodyPr wrap="square" rtlCol="0">
            <a:spAutoFit/>
          </a:bodyPr>
          <a:lstStyle/>
          <a:p>
            <a:r>
              <a:rPr lang="en-US" sz="1600" dirty="0" smtClean="0">
                <a:latin typeface="Comic Sans MS" panose="030F0702030302020204" pitchFamily="66" charset="0"/>
              </a:rPr>
              <a:t>#1 You and a friend are studying for a test. You both have study guides but yours is incomplete so you ask your friend if you can borrow hers</a:t>
            </a:r>
            <a:r>
              <a:rPr lang="en-US" sz="1600" dirty="0">
                <a:latin typeface="Comic Sans MS" panose="030F0702030302020204" pitchFamily="66" charset="0"/>
              </a:rPr>
              <a:t>.</a:t>
            </a:r>
            <a:r>
              <a:rPr lang="en-US" sz="1600" dirty="0" smtClean="0">
                <a:latin typeface="Comic Sans MS" panose="030F0702030302020204" pitchFamily="66" charset="0"/>
              </a:rPr>
              <a:t> She says, “Go ahead and get it, it’s in my notebook.” </a:t>
            </a:r>
          </a:p>
          <a:p>
            <a:endParaRPr lang="en-US" sz="1600" dirty="0">
              <a:latin typeface="Comic Sans MS" panose="030F0702030302020204" pitchFamily="66" charset="0"/>
            </a:endParaRPr>
          </a:p>
          <a:p>
            <a:r>
              <a:rPr lang="en-US" sz="1600" dirty="0">
                <a:latin typeface="Comic Sans MS" panose="030F0702030302020204" pitchFamily="66" charset="0"/>
              </a:rPr>
              <a:t>How is this an example of getting consent </a:t>
            </a:r>
            <a:r>
              <a:rPr lang="en-US" sz="1600" dirty="0" smtClean="0">
                <a:latin typeface="Comic Sans MS" panose="030F0702030302020204" pitchFamily="66" charset="0"/>
              </a:rPr>
              <a:t>and/or </a:t>
            </a:r>
            <a:r>
              <a:rPr lang="en-US" sz="1600" dirty="0">
                <a:latin typeface="Comic Sans MS" panose="030F0702030302020204" pitchFamily="66" charset="0"/>
              </a:rPr>
              <a:t>not?</a:t>
            </a:r>
          </a:p>
          <a:p>
            <a:pPr marL="342900" indent="-342900">
              <a:buAutoNum type="alphaUcPeriod"/>
            </a:pPr>
            <a:r>
              <a:rPr lang="en-US" sz="1600" u="sng" dirty="0" smtClean="0">
                <a:solidFill>
                  <a:srgbClr val="FF0000"/>
                </a:solidFill>
                <a:latin typeface="Comic Sans MS" panose="030F0702030302020204" pitchFamily="66" charset="0"/>
              </a:rPr>
              <a:t>Getting Consent (You ask permission and she gives permission)</a:t>
            </a:r>
          </a:p>
          <a:p>
            <a:pPr marL="342900" indent="-342900">
              <a:buAutoNum type="alphaUcPeriod"/>
            </a:pPr>
            <a:r>
              <a:rPr lang="en-US" sz="1600" dirty="0">
                <a:latin typeface="Comic Sans MS" panose="030F0702030302020204" pitchFamily="66" charset="0"/>
              </a:rPr>
              <a:t>Not getting consent</a:t>
            </a:r>
          </a:p>
          <a:p>
            <a:pPr marL="342900" indent="-342900">
              <a:buAutoNum type="alphaUcPeriod"/>
            </a:pPr>
            <a:endParaRPr lang="en-US" sz="1600" dirty="0">
              <a:latin typeface="Comic Sans MS" panose="030F0702030302020204" pitchFamily="66" charset="0"/>
            </a:endParaRPr>
          </a:p>
        </p:txBody>
      </p:sp>
      <p:sp>
        <p:nvSpPr>
          <p:cNvPr id="6" name="Rectangle 5"/>
          <p:cNvSpPr/>
          <p:nvPr/>
        </p:nvSpPr>
        <p:spPr>
          <a:xfrm>
            <a:off x="0" y="1983224"/>
            <a:ext cx="12192000" cy="25136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540232"/>
            <a:ext cx="12192000" cy="2317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77273" y="2099011"/>
            <a:ext cx="12037454" cy="2308324"/>
          </a:xfrm>
          <a:prstGeom prst="rect">
            <a:avLst/>
          </a:prstGeom>
          <a:noFill/>
        </p:spPr>
        <p:txBody>
          <a:bodyPr wrap="square" rtlCol="0">
            <a:spAutoFit/>
          </a:bodyPr>
          <a:lstStyle/>
          <a:p>
            <a:r>
              <a:rPr lang="en-US" sz="1400" dirty="0" smtClean="0">
                <a:latin typeface="Comic Sans MS" panose="030F0702030302020204" pitchFamily="66" charset="0"/>
              </a:rPr>
              <a:t>#2 You </a:t>
            </a:r>
            <a:r>
              <a:rPr lang="en-US" sz="1400" dirty="0">
                <a:latin typeface="Comic Sans MS" panose="030F0702030302020204" pitchFamily="66" charset="0"/>
              </a:rPr>
              <a:t>and a friend are studying for a test. You both have study guides but yours is incomplete so you ask your friend if you can borrow hers. She says, “Go ahead and get it, it’s in my notebook.” The next time you are studying, you ask your friend to borrow some answers, she says, “No, not this time, you need to do your own work.”   You see your friend’s study guide laying on her desk when she went to the </a:t>
            </a:r>
            <a:r>
              <a:rPr lang="en-US" sz="1400" dirty="0" smtClean="0">
                <a:latin typeface="Comic Sans MS" panose="030F0702030302020204" pitchFamily="66" charset="0"/>
              </a:rPr>
              <a:t>bathroom so </a:t>
            </a:r>
            <a:r>
              <a:rPr lang="en-US" sz="1400" dirty="0">
                <a:latin typeface="Comic Sans MS" panose="030F0702030302020204" pitchFamily="66" charset="0"/>
              </a:rPr>
              <a:t>you copy only two answers from </a:t>
            </a:r>
            <a:r>
              <a:rPr lang="en-US" sz="1400" dirty="0" smtClean="0">
                <a:latin typeface="Comic Sans MS" panose="030F0702030302020204" pitchFamily="66" charset="0"/>
              </a:rPr>
              <a:t>it; </a:t>
            </a:r>
            <a:r>
              <a:rPr lang="en-US" sz="1400" dirty="0">
                <a:latin typeface="Comic Sans MS" panose="030F0702030302020204" pitchFamily="66" charset="0"/>
              </a:rPr>
              <a:t>you did the rest on your own. </a:t>
            </a:r>
          </a:p>
          <a:p>
            <a:endParaRPr lang="en-US" sz="1400" dirty="0" smtClean="0">
              <a:latin typeface="Comic Sans MS" panose="030F0702030302020204" pitchFamily="66" charset="0"/>
            </a:endParaRPr>
          </a:p>
          <a:p>
            <a:r>
              <a:rPr lang="en-US" sz="1400" dirty="0">
                <a:latin typeface="Comic Sans MS" panose="030F0702030302020204" pitchFamily="66" charset="0"/>
              </a:rPr>
              <a:t>How is this an example of getting consent and/or</a:t>
            </a:r>
            <a:r>
              <a:rPr lang="en-US" sz="1400" dirty="0" smtClean="0">
                <a:latin typeface="Comic Sans MS" panose="030F0702030302020204" pitchFamily="66" charset="0"/>
              </a:rPr>
              <a:t> </a:t>
            </a:r>
            <a:r>
              <a:rPr lang="en-US" sz="1400" dirty="0">
                <a:latin typeface="Comic Sans MS" panose="030F0702030302020204" pitchFamily="66" charset="0"/>
              </a:rPr>
              <a:t>not?</a:t>
            </a:r>
          </a:p>
          <a:p>
            <a:pPr marL="342900" indent="-342900">
              <a:buAutoNum type="alphaUcPeriod"/>
            </a:pPr>
            <a:r>
              <a:rPr lang="en-US" sz="1400" u="sng" dirty="0" smtClean="0">
                <a:solidFill>
                  <a:srgbClr val="FF0000"/>
                </a:solidFill>
                <a:latin typeface="Comic Sans MS" panose="030F0702030302020204" pitchFamily="66" charset="0"/>
              </a:rPr>
              <a:t>Getting Consent </a:t>
            </a:r>
            <a:r>
              <a:rPr lang="en-US" sz="1400" dirty="0" smtClean="0">
                <a:solidFill>
                  <a:srgbClr val="FF0000"/>
                </a:solidFill>
                <a:latin typeface="Comic Sans MS" panose="030F0702030302020204" pitchFamily="66" charset="0"/>
              </a:rPr>
              <a:t>(The friend gave consent the first time but not the second time)</a:t>
            </a:r>
            <a:endParaRPr lang="en-US" sz="1400" dirty="0">
              <a:solidFill>
                <a:srgbClr val="FF0000"/>
              </a:solidFill>
              <a:latin typeface="Comic Sans MS" panose="030F0702030302020204" pitchFamily="66" charset="0"/>
            </a:endParaRPr>
          </a:p>
          <a:p>
            <a:pPr marL="342900" indent="-342900">
              <a:buAutoNum type="alphaUcPeriod"/>
            </a:pPr>
            <a:r>
              <a:rPr lang="en-US" sz="1400" u="sng" dirty="0">
                <a:solidFill>
                  <a:srgbClr val="FF0000"/>
                </a:solidFill>
                <a:latin typeface="Comic Sans MS" panose="030F0702030302020204" pitchFamily="66" charset="0"/>
              </a:rPr>
              <a:t>Not getting </a:t>
            </a:r>
            <a:r>
              <a:rPr lang="en-US" sz="1400" u="sng" dirty="0" smtClean="0">
                <a:solidFill>
                  <a:srgbClr val="FF0000"/>
                </a:solidFill>
                <a:latin typeface="Comic Sans MS" panose="030F0702030302020204" pitchFamily="66" charset="0"/>
              </a:rPr>
              <a:t>consent </a:t>
            </a:r>
            <a:r>
              <a:rPr lang="en-US" sz="1400" dirty="0" smtClean="0">
                <a:solidFill>
                  <a:srgbClr val="FF0000"/>
                </a:solidFill>
                <a:latin typeface="Comic Sans MS" panose="030F0702030302020204" pitchFamily="66" charset="0"/>
              </a:rPr>
              <a:t>(Getting consent once is not for every time., she has the right to change her mind for any reason.  Taking the answers without consent is like stealing, you could lose your friend’s trust or friendship.  A teacher may give you consequences for cheating. Or getting into someone else's property such a detention, report to your parents or the office, etc.)</a:t>
            </a:r>
            <a:endParaRPr lang="en-US" sz="1400" dirty="0">
              <a:solidFill>
                <a:srgbClr val="FF0000"/>
              </a:solidFill>
              <a:latin typeface="Comic Sans MS" panose="030F0702030302020204" pitchFamily="66" charset="0"/>
            </a:endParaRPr>
          </a:p>
        </p:txBody>
      </p:sp>
      <p:sp>
        <p:nvSpPr>
          <p:cNvPr id="11" name="TextBox 10"/>
          <p:cNvSpPr txBox="1"/>
          <p:nvPr/>
        </p:nvSpPr>
        <p:spPr>
          <a:xfrm>
            <a:off x="32626" y="4606307"/>
            <a:ext cx="12037454" cy="2092881"/>
          </a:xfrm>
          <a:prstGeom prst="rect">
            <a:avLst/>
          </a:prstGeom>
          <a:noFill/>
        </p:spPr>
        <p:txBody>
          <a:bodyPr wrap="square" rtlCol="0">
            <a:spAutoFit/>
          </a:bodyPr>
          <a:lstStyle/>
          <a:p>
            <a:r>
              <a:rPr lang="en-US" sz="1600" dirty="0" smtClean="0">
                <a:latin typeface="Comic Sans MS" panose="030F0702030302020204" pitchFamily="66" charset="0"/>
              </a:rPr>
              <a:t>#3 You and a friend are taking a test in class  You don’t know the answer to one of the questions so you look on your friend’s test for the answer without asking her first.  </a:t>
            </a:r>
          </a:p>
          <a:p>
            <a:endParaRPr lang="en-US" sz="1600" dirty="0">
              <a:latin typeface="Comic Sans MS" panose="030F0702030302020204" pitchFamily="66" charset="0"/>
            </a:endParaRPr>
          </a:p>
          <a:p>
            <a:r>
              <a:rPr lang="en-US" sz="1600" dirty="0">
                <a:latin typeface="Comic Sans MS" panose="030F0702030302020204" pitchFamily="66" charset="0"/>
              </a:rPr>
              <a:t>How is this an example of getting consent and/or</a:t>
            </a:r>
            <a:r>
              <a:rPr lang="en-US" sz="1600" dirty="0" smtClean="0">
                <a:latin typeface="Comic Sans MS" panose="030F0702030302020204" pitchFamily="66" charset="0"/>
              </a:rPr>
              <a:t> </a:t>
            </a:r>
            <a:r>
              <a:rPr lang="en-US" sz="1600" dirty="0">
                <a:latin typeface="Comic Sans MS" panose="030F0702030302020204" pitchFamily="66" charset="0"/>
              </a:rPr>
              <a:t>not?</a:t>
            </a:r>
          </a:p>
          <a:p>
            <a:pPr marL="342900" indent="-342900">
              <a:buAutoNum type="alphaUcPeriod"/>
            </a:pPr>
            <a:r>
              <a:rPr lang="en-US" sz="1600" dirty="0" smtClean="0">
                <a:latin typeface="Comic Sans MS" panose="030F0702030302020204" pitchFamily="66" charset="0"/>
              </a:rPr>
              <a:t>Getting </a:t>
            </a:r>
            <a:r>
              <a:rPr lang="en-US" sz="1600" dirty="0">
                <a:latin typeface="Comic Sans MS" panose="030F0702030302020204" pitchFamily="66" charset="0"/>
              </a:rPr>
              <a:t>Consent</a:t>
            </a:r>
          </a:p>
          <a:p>
            <a:pPr marL="342900" indent="-342900">
              <a:buAutoNum type="alphaUcPeriod"/>
            </a:pPr>
            <a:r>
              <a:rPr lang="en-US" sz="1600" u="sng" dirty="0">
                <a:solidFill>
                  <a:srgbClr val="FF0000"/>
                </a:solidFill>
                <a:latin typeface="Comic Sans MS" panose="030F0702030302020204" pitchFamily="66" charset="0"/>
              </a:rPr>
              <a:t>Not getting </a:t>
            </a:r>
            <a:r>
              <a:rPr lang="en-US" sz="1600" u="sng" dirty="0" smtClean="0">
                <a:solidFill>
                  <a:srgbClr val="FF0000"/>
                </a:solidFill>
                <a:latin typeface="Comic Sans MS" panose="030F0702030302020204" pitchFamily="66" charset="0"/>
              </a:rPr>
              <a:t>consent </a:t>
            </a:r>
            <a:r>
              <a:rPr lang="en-US" sz="1600" dirty="0" smtClean="0">
                <a:solidFill>
                  <a:srgbClr val="FF0000"/>
                </a:solidFill>
                <a:latin typeface="Comic Sans MS" panose="030F0702030302020204" pitchFamily="66" charset="0"/>
              </a:rPr>
              <a:t>(There usually are school consequences for stealing answers from a test and should be against school rules to consent to someone taking your answers in a testing situation. A person does not have the authority to give consent in this situation)</a:t>
            </a:r>
            <a:endParaRPr lang="en-US" sz="1600" u="sng"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1727745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22142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77272" y="98229"/>
            <a:ext cx="12114728" cy="1877437"/>
          </a:xfrm>
          <a:prstGeom prst="rect">
            <a:avLst/>
          </a:prstGeom>
          <a:noFill/>
        </p:spPr>
        <p:txBody>
          <a:bodyPr wrap="square" rtlCol="0">
            <a:spAutoFit/>
          </a:bodyPr>
          <a:lstStyle/>
          <a:p>
            <a:r>
              <a:rPr lang="en-US" sz="1400" dirty="0" smtClean="0">
                <a:solidFill>
                  <a:srgbClr val="000000"/>
                </a:solidFill>
                <a:latin typeface="Comic Sans MS" panose="030F0702030302020204" pitchFamily="66" charset="0"/>
                <a:ea typeface="Calibri" panose="020F0502020204030204" pitchFamily="34" charset="0"/>
              </a:rPr>
              <a:t>#4 You </a:t>
            </a:r>
            <a:r>
              <a:rPr lang="en-US" sz="1400" dirty="0">
                <a:solidFill>
                  <a:srgbClr val="000000"/>
                </a:solidFill>
                <a:latin typeface="Comic Sans MS" panose="030F0702030302020204" pitchFamily="66" charset="0"/>
                <a:ea typeface="Calibri" panose="020F0502020204030204" pitchFamily="34" charset="0"/>
              </a:rPr>
              <a:t>and a friend are watching a movie that you both agreed on. He changes his mind and informs you he would rather do something else. </a:t>
            </a:r>
            <a:r>
              <a:rPr lang="en-US" sz="1400" dirty="0">
                <a:latin typeface="Comic Sans MS" panose="030F0702030302020204" pitchFamily="66" charset="0"/>
              </a:rPr>
              <a:t>You say, “I thought you wanted to watch this movie.”  Your friend says, Yeah, but I changed my mind, I’m bored now.”  You say, fine, I’ll catch up with you later.” You walk your friend to the door.</a:t>
            </a:r>
          </a:p>
          <a:p>
            <a:endParaRPr lang="en-US" sz="1400" dirty="0" smtClean="0">
              <a:solidFill>
                <a:srgbClr val="000000"/>
              </a:solidFill>
              <a:latin typeface="Comic Sans MS" panose="030F0702030302020204" pitchFamily="66" charset="0"/>
              <a:ea typeface="Calibri" panose="020F0502020204030204" pitchFamily="34" charset="0"/>
            </a:endParaRPr>
          </a:p>
          <a:p>
            <a:r>
              <a:rPr lang="en-US" sz="1400" dirty="0">
                <a:latin typeface="Comic Sans MS" panose="030F0702030302020204" pitchFamily="66" charset="0"/>
              </a:rPr>
              <a:t>How is this an example of getting consent and/or</a:t>
            </a:r>
            <a:r>
              <a:rPr lang="en-US" sz="1400" dirty="0" smtClean="0">
                <a:latin typeface="Comic Sans MS" panose="030F0702030302020204" pitchFamily="66" charset="0"/>
              </a:rPr>
              <a:t> </a:t>
            </a:r>
            <a:r>
              <a:rPr lang="en-US" sz="1400" dirty="0">
                <a:latin typeface="Comic Sans MS" panose="030F0702030302020204" pitchFamily="66" charset="0"/>
              </a:rPr>
              <a:t>not?</a:t>
            </a:r>
          </a:p>
          <a:p>
            <a:pPr marL="342900" marR="0" lvl="0" indent="-342900">
              <a:spcBef>
                <a:spcPts val="0"/>
              </a:spcBef>
              <a:spcAft>
                <a:spcPts val="0"/>
              </a:spcAft>
              <a:buFont typeface="+mj-lt"/>
              <a:buAutoNum type="alphaUcPeriod"/>
              <a:tabLst>
                <a:tab pos="457200" algn="l"/>
              </a:tabLst>
            </a:pPr>
            <a:r>
              <a:rPr lang="en-US" sz="1400" u="sng" dirty="0" smtClean="0">
                <a:solidFill>
                  <a:srgbClr val="FF0000"/>
                </a:solidFill>
                <a:latin typeface="Comic Sans MS" panose="030F0702030302020204" pitchFamily="66" charset="0"/>
                <a:ea typeface="Calibri" panose="020F0502020204030204" pitchFamily="34" charset="0"/>
              </a:rPr>
              <a:t>Getting </a:t>
            </a:r>
            <a:r>
              <a:rPr lang="en-US" sz="1400" u="sng" dirty="0">
                <a:solidFill>
                  <a:srgbClr val="FF0000"/>
                </a:solidFill>
                <a:latin typeface="Comic Sans MS" panose="030F0702030302020204" pitchFamily="66" charset="0"/>
                <a:ea typeface="Calibri" panose="020F0502020204030204" pitchFamily="34" charset="0"/>
              </a:rPr>
              <a:t>Consent</a:t>
            </a:r>
            <a:r>
              <a:rPr lang="en-US" sz="1400" u="sng" dirty="0">
                <a:solidFill>
                  <a:srgbClr val="000000"/>
                </a:solidFill>
                <a:latin typeface="Comic Sans MS" panose="030F0702030302020204" pitchFamily="66" charset="0"/>
                <a:ea typeface="Calibri" panose="020F0502020204030204" pitchFamily="34" charset="0"/>
              </a:rPr>
              <a:t> </a:t>
            </a:r>
            <a:r>
              <a:rPr lang="en-US" sz="1400" dirty="0">
                <a:solidFill>
                  <a:srgbClr val="FF0000"/>
                </a:solidFill>
                <a:latin typeface="Comic Sans MS" panose="030F0702030302020204" pitchFamily="66" charset="0"/>
                <a:ea typeface="Calibri" panose="020F0502020204030204" pitchFamily="34" charset="0"/>
              </a:rPr>
              <a:t>(you both agreed and gave your consent to watch the movie)</a:t>
            </a:r>
            <a:endParaRPr lang="en-US" sz="1400" dirty="0">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mj-lt"/>
              <a:buAutoNum type="alphaUcPeriod"/>
              <a:tabLst>
                <a:tab pos="457200" algn="l"/>
              </a:tabLst>
            </a:pPr>
            <a:r>
              <a:rPr lang="en-US" sz="1400" u="sng" dirty="0">
                <a:solidFill>
                  <a:srgbClr val="FF0000"/>
                </a:solidFill>
                <a:latin typeface="Comic Sans MS" panose="030F0702030302020204" pitchFamily="66" charset="0"/>
                <a:ea typeface="Calibri" panose="020F0502020204030204" pitchFamily="34" charset="0"/>
              </a:rPr>
              <a:t>Not getting </a:t>
            </a:r>
            <a:r>
              <a:rPr lang="en-US" sz="1400" u="sng" dirty="0" smtClean="0">
                <a:solidFill>
                  <a:srgbClr val="FF0000"/>
                </a:solidFill>
                <a:latin typeface="Comic Sans MS" panose="030F0702030302020204" pitchFamily="66" charset="0"/>
                <a:ea typeface="Calibri" panose="020F0502020204030204" pitchFamily="34" charset="0"/>
              </a:rPr>
              <a:t>consent</a:t>
            </a:r>
            <a:r>
              <a:rPr lang="en-US" sz="1400" dirty="0" smtClean="0">
                <a:solidFill>
                  <a:srgbClr val="FF0000"/>
                </a:solidFill>
                <a:latin typeface="Comic Sans MS" panose="030F0702030302020204" pitchFamily="66" charset="0"/>
                <a:ea typeface="Calibri" panose="020F0502020204030204" pitchFamily="34" charset="0"/>
              </a:rPr>
              <a:t> (</a:t>
            </a:r>
            <a:r>
              <a:rPr lang="en-US" sz="1400" dirty="0">
                <a:solidFill>
                  <a:srgbClr val="FF0000"/>
                </a:solidFill>
                <a:latin typeface="Comic Sans MS" panose="030F0702030302020204" pitchFamily="66" charset="0"/>
                <a:ea typeface="Calibri" panose="020F0502020204030204" pitchFamily="34" charset="0"/>
              </a:rPr>
              <a:t>You had consent at first but the friend changed his mind, you are disappointed but you let your friend go.  Holding someone against their will would be a form of kidnapping; your friend may not want to be around you anymore. </a:t>
            </a:r>
            <a:endParaRPr lang="en-US" sz="1400" dirty="0">
              <a:effectLst/>
              <a:latin typeface="Times New Roman" panose="02020603050405020304" pitchFamily="18" charset="0"/>
              <a:ea typeface="Calibri" panose="020F0502020204030204" pitchFamily="34" charset="0"/>
            </a:endParaRPr>
          </a:p>
        </p:txBody>
      </p:sp>
      <p:sp>
        <p:nvSpPr>
          <p:cNvPr id="6" name="Rectangle 5"/>
          <p:cNvSpPr/>
          <p:nvPr/>
        </p:nvSpPr>
        <p:spPr>
          <a:xfrm>
            <a:off x="0" y="2272776"/>
            <a:ext cx="12192000" cy="222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540232"/>
            <a:ext cx="12192000" cy="2317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35708" y="2312434"/>
            <a:ext cx="12037454" cy="2092881"/>
          </a:xfrm>
          <a:prstGeom prst="rect">
            <a:avLst/>
          </a:prstGeom>
          <a:noFill/>
        </p:spPr>
        <p:txBody>
          <a:bodyPr wrap="square" rtlCol="0">
            <a:spAutoFit/>
          </a:bodyPr>
          <a:lstStyle/>
          <a:p>
            <a:r>
              <a:rPr lang="en-US" sz="1600" dirty="0" smtClean="0">
                <a:latin typeface="Comic Sans MS" panose="030F0702030302020204" pitchFamily="66" charset="0"/>
              </a:rPr>
              <a:t>#5 You and a friend are watching a movie that you both agreed on. He changes his mind and informs you he would rather do something else. You say, “No, we already decided to do this, you’re staying right here.” You physically keep him from leaving.</a:t>
            </a:r>
          </a:p>
          <a:p>
            <a:endParaRPr lang="en-US" sz="1600" dirty="0" smtClean="0">
              <a:latin typeface="Comic Sans MS" panose="030F0702030302020204" pitchFamily="66" charset="0"/>
            </a:endParaRPr>
          </a:p>
          <a:p>
            <a:r>
              <a:rPr lang="en-US" sz="1600" dirty="0">
                <a:latin typeface="Comic Sans MS" panose="030F0702030302020204" pitchFamily="66" charset="0"/>
              </a:rPr>
              <a:t>How is this an example of getting consent and/or</a:t>
            </a:r>
            <a:r>
              <a:rPr lang="en-US" sz="1600" dirty="0" smtClean="0">
                <a:latin typeface="Comic Sans MS" panose="030F0702030302020204" pitchFamily="66" charset="0"/>
              </a:rPr>
              <a:t> </a:t>
            </a:r>
            <a:r>
              <a:rPr lang="en-US" sz="1600" dirty="0">
                <a:latin typeface="Comic Sans MS" panose="030F0702030302020204" pitchFamily="66" charset="0"/>
              </a:rPr>
              <a:t>not?</a:t>
            </a:r>
          </a:p>
          <a:p>
            <a:pPr marL="342900" marR="0" lvl="0" indent="-342900">
              <a:spcBef>
                <a:spcPts val="0"/>
              </a:spcBef>
              <a:spcAft>
                <a:spcPts val="0"/>
              </a:spcAft>
              <a:buFont typeface="+mj-lt"/>
              <a:buAutoNum type="alphaUcPeriod"/>
              <a:tabLst>
                <a:tab pos="457200" algn="l"/>
              </a:tabLst>
            </a:pPr>
            <a:r>
              <a:rPr lang="en-US" sz="1600" u="sng" dirty="0" smtClean="0">
                <a:solidFill>
                  <a:srgbClr val="FF0000"/>
                </a:solidFill>
                <a:latin typeface="Comic Sans MS" panose="030F0702030302020204" pitchFamily="66" charset="0"/>
                <a:ea typeface="Calibri" panose="020F0502020204030204" pitchFamily="34" charset="0"/>
              </a:rPr>
              <a:t>Getting </a:t>
            </a:r>
            <a:r>
              <a:rPr lang="en-US" sz="1600" u="sng" dirty="0">
                <a:solidFill>
                  <a:srgbClr val="FF0000"/>
                </a:solidFill>
                <a:latin typeface="Comic Sans MS" panose="030F0702030302020204" pitchFamily="66" charset="0"/>
                <a:ea typeface="Calibri" panose="020F0502020204030204" pitchFamily="34" charset="0"/>
              </a:rPr>
              <a:t>Consent</a:t>
            </a:r>
            <a:r>
              <a:rPr lang="en-US" sz="1600" u="sng" dirty="0">
                <a:solidFill>
                  <a:srgbClr val="000000"/>
                </a:solidFill>
                <a:latin typeface="Comic Sans MS" panose="030F0702030302020204" pitchFamily="66" charset="0"/>
                <a:ea typeface="Calibri" panose="020F0502020204030204" pitchFamily="34" charset="0"/>
              </a:rPr>
              <a:t> </a:t>
            </a:r>
            <a:r>
              <a:rPr lang="en-US" sz="1600" dirty="0">
                <a:solidFill>
                  <a:srgbClr val="FF0000"/>
                </a:solidFill>
                <a:latin typeface="Comic Sans MS" panose="030F0702030302020204" pitchFamily="66" charset="0"/>
                <a:ea typeface="Calibri" panose="020F0502020204030204" pitchFamily="34" charset="0"/>
              </a:rPr>
              <a:t>(you both agreed and gave your consent to watch the movie)</a:t>
            </a:r>
            <a:endParaRPr lang="en-US" sz="1600" dirty="0">
              <a:latin typeface="Times New Roman" panose="02020603050405020304" pitchFamily="18" charset="0"/>
              <a:ea typeface="Calibri" panose="020F0502020204030204" pitchFamily="34" charset="0"/>
            </a:endParaRPr>
          </a:p>
          <a:p>
            <a:pPr marL="342900" indent="-342900">
              <a:buAutoNum type="alphaUcPeriod"/>
            </a:pPr>
            <a:r>
              <a:rPr lang="en-US" sz="1600" u="sng" dirty="0" smtClean="0">
                <a:solidFill>
                  <a:srgbClr val="FF0000"/>
                </a:solidFill>
                <a:latin typeface="Comic Sans MS" panose="030F0702030302020204" pitchFamily="66" charset="0"/>
              </a:rPr>
              <a:t>Not </a:t>
            </a:r>
            <a:r>
              <a:rPr lang="en-US" sz="1600" u="sng" dirty="0">
                <a:solidFill>
                  <a:srgbClr val="FF0000"/>
                </a:solidFill>
                <a:latin typeface="Comic Sans MS" panose="030F0702030302020204" pitchFamily="66" charset="0"/>
              </a:rPr>
              <a:t>getting </a:t>
            </a:r>
            <a:r>
              <a:rPr lang="en-US" sz="1600" u="sng" dirty="0" smtClean="0">
                <a:solidFill>
                  <a:srgbClr val="FF0000"/>
                </a:solidFill>
                <a:latin typeface="Comic Sans MS" panose="030F0702030302020204" pitchFamily="66" charset="0"/>
              </a:rPr>
              <a:t>consent </a:t>
            </a:r>
            <a:r>
              <a:rPr lang="en-US" sz="1600" dirty="0" smtClean="0">
                <a:solidFill>
                  <a:srgbClr val="FF0000"/>
                </a:solidFill>
                <a:latin typeface="Comic Sans MS" panose="030F0702030302020204" pitchFamily="66" charset="0"/>
              </a:rPr>
              <a:t>(He has the right to change his mind even if he consented once; you have to accept when someone changes their mind.  There could be legal consequences for holding someone against their will, kidnapping, or using physical aggression, assault such as jail, fines, juvenile court programs and detention.</a:t>
            </a:r>
            <a:endParaRPr lang="en-US" sz="1600" u="sng" dirty="0">
              <a:solidFill>
                <a:srgbClr val="FF0000"/>
              </a:solidFill>
              <a:latin typeface="Comic Sans MS" panose="030F0702030302020204" pitchFamily="66" charset="0"/>
            </a:endParaRPr>
          </a:p>
        </p:txBody>
      </p:sp>
      <p:sp>
        <p:nvSpPr>
          <p:cNvPr id="11" name="TextBox 10"/>
          <p:cNvSpPr txBox="1"/>
          <p:nvPr/>
        </p:nvSpPr>
        <p:spPr>
          <a:xfrm>
            <a:off x="35708" y="4581100"/>
            <a:ext cx="12037454" cy="2339102"/>
          </a:xfrm>
          <a:prstGeom prst="rect">
            <a:avLst/>
          </a:prstGeom>
          <a:noFill/>
        </p:spPr>
        <p:txBody>
          <a:bodyPr wrap="square" rtlCol="0">
            <a:spAutoFit/>
          </a:bodyPr>
          <a:lstStyle/>
          <a:p>
            <a:r>
              <a:rPr lang="en-US" sz="1600" dirty="0" smtClean="0">
                <a:latin typeface="Comic Sans MS" panose="030F0702030302020204" pitchFamily="66" charset="0"/>
              </a:rPr>
              <a:t>#6 You and a friend are watching a movie that you both agreed on. The friend gets a call from his mom and informs you he has to go home now.  You say, “No, you said you would watch this movie. You have to stay!” You say things to make him feel guilty for wanting to leave so he unwillingly stays. </a:t>
            </a:r>
            <a:endParaRPr lang="en-US" sz="1600" dirty="0">
              <a:latin typeface="Comic Sans MS" panose="030F0702030302020204" pitchFamily="66" charset="0"/>
            </a:endParaRPr>
          </a:p>
          <a:p>
            <a:endParaRPr lang="en-US" sz="1600" dirty="0" smtClean="0">
              <a:latin typeface="Comic Sans MS" panose="030F0702030302020204" pitchFamily="66" charset="0"/>
            </a:endParaRPr>
          </a:p>
          <a:p>
            <a:r>
              <a:rPr lang="en-US" sz="1600" dirty="0">
                <a:latin typeface="Comic Sans MS" panose="030F0702030302020204" pitchFamily="66" charset="0"/>
              </a:rPr>
              <a:t>How is this an example of getting consent and/or</a:t>
            </a:r>
            <a:r>
              <a:rPr lang="en-US" sz="1600" dirty="0" smtClean="0">
                <a:latin typeface="Comic Sans MS" panose="030F0702030302020204" pitchFamily="66" charset="0"/>
              </a:rPr>
              <a:t> </a:t>
            </a:r>
            <a:r>
              <a:rPr lang="en-US" sz="1600" dirty="0">
                <a:latin typeface="Comic Sans MS" panose="030F0702030302020204" pitchFamily="66" charset="0"/>
              </a:rPr>
              <a:t>not?</a:t>
            </a:r>
          </a:p>
          <a:p>
            <a:pPr marL="342900" marR="0" lvl="0" indent="-342900">
              <a:spcBef>
                <a:spcPts val="0"/>
              </a:spcBef>
              <a:spcAft>
                <a:spcPts val="0"/>
              </a:spcAft>
              <a:buFont typeface="+mj-lt"/>
              <a:buAutoNum type="alphaUcPeriod"/>
              <a:tabLst>
                <a:tab pos="457200" algn="l"/>
              </a:tabLst>
            </a:pPr>
            <a:r>
              <a:rPr lang="en-US" sz="1600" u="sng" dirty="0" smtClean="0">
                <a:solidFill>
                  <a:srgbClr val="FF0000"/>
                </a:solidFill>
                <a:latin typeface="Comic Sans MS" panose="030F0702030302020204" pitchFamily="66" charset="0"/>
                <a:ea typeface="Calibri" panose="020F0502020204030204" pitchFamily="34" charset="0"/>
              </a:rPr>
              <a:t>Getting </a:t>
            </a:r>
            <a:r>
              <a:rPr lang="en-US" sz="1600" u="sng" dirty="0">
                <a:solidFill>
                  <a:srgbClr val="FF0000"/>
                </a:solidFill>
                <a:latin typeface="Comic Sans MS" panose="030F0702030302020204" pitchFamily="66" charset="0"/>
                <a:ea typeface="Calibri" panose="020F0502020204030204" pitchFamily="34" charset="0"/>
              </a:rPr>
              <a:t>Consent</a:t>
            </a:r>
            <a:r>
              <a:rPr lang="en-US" sz="1600" u="sng" dirty="0">
                <a:solidFill>
                  <a:srgbClr val="000000"/>
                </a:solidFill>
                <a:latin typeface="Comic Sans MS" panose="030F0702030302020204" pitchFamily="66" charset="0"/>
                <a:ea typeface="Calibri" panose="020F0502020204030204" pitchFamily="34" charset="0"/>
              </a:rPr>
              <a:t> </a:t>
            </a:r>
            <a:r>
              <a:rPr lang="en-US" sz="1600" dirty="0">
                <a:solidFill>
                  <a:srgbClr val="FF0000"/>
                </a:solidFill>
                <a:latin typeface="Comic Sans MS" panose="030F0702030302020204" pitchFamily="66" charset="0"/>
                <a:ea typeface="Calibri" panose="020F0502020204030204" pitchFamily="34" charset="0"/>
              </a:rPr>
              <a:t>(you both agreed and gave your consent to watch the movie)</a:t>
            </a:r>
            <a:endParaRPr lang="en-US" sz="1600" dirty="0">
              <a:latin typeface="Times New Roman" panose="02020603050405020304" pitchFamily="18" charset="0"/>
              <a:ea typeface="Calibri" panose="020F0502020204030204" pitchFamily="34" charset="0"/>
            </a:endParaRPr>
          </a:p>
          <a:p>
            <a:pPr marL="342900" indent="-342900">
              <a:buAutoNum type="alphaUcPeriod"/>
            </a:pPr>
            <a:r>
              <a:rPr lang="en-US" sz="1600" u="sng" dirty="0" smtClean="0">
                <a:solidFill>
                  <a:srgbClr val="FF0000"/>
                </a:solidFill>
                <a:latin typeface="Comic Sans MS" panose="030F0702030302020204" pitchFamily="66" charset="0"/>
              </a:rPr>
              <a:t>Not </a:t>
            </a:r>
            <a:r>
              <a:rPr lang="en-US" sz="1600" u="sng" dirty="0">
                <a:solidFill>
                  <a:srgbClr val="FF0000"/>
                </a:solidFill>
                <a:latin typeface="Comic Sans MS" panose="030F0702030302020204" pitchFamily="66" charset="0"/>
              </a:rPr>
              <a:t>getting </a:t>
            </a:r>
            <a:r>
              <a:rPr lang="en-US" sz="1600" u="sng" dirty="0" smtClean="0">
                <a:solidFill>
                  <a:srgbClr val="FF0000"/>
                </a:solidFill>
                <a:latin typeface="Comic Sans MS" panose="030F0702030302020204" pitchFamily="66" charset="0"/>
              </a:rPr>
              <a:t>consent </a:t>
            </a:r>
            <a:r>
              <a:rPr lang="en-US" sz="1600" dirty="0" smtClean="0">
                <a:solidFill>
                  <a:srgbClr val="FF0000"/>
                </a:solidFill>
                <a:latin typeface="Comic Sans MS" panose="030F0702030302020204" pitchFamily="66" charset="0"/>
              </a:rPr>
              <a:t>(He does not want to consent now; </a:t>
            </a:r>
            <a:r>
              <a:rPr lang="en-US" sz="1600" dirty="0">
                <a:solidFill>
                  <a:srgbClr val="FF0000"/>
                </a:solidFill>
                <a:latin typeface="Comic Sans MS" panose="030F0702030302020204" pitchFamily="66" charset="0"/>
              </a:rPr>
              <a:t>you have to accept when someone </a:t>
            </a:r>
            <a:r>
              <a:rPr lang="en-US" sz="1600" dirty="0" smtClean="0">
                <a:solidFill>
                  <a:srgbClr val="FF0000"/>
                </a:solidFill>
                <a:latin typeface="Comic Sans MS" panose="030F0702030302020204" pitchFamily="66" charset="0"/>
              </a:rPr>
              <a:t>stops giving consent. There could be social </a:t>
            </a:r>
            <a:r>
              <a:rPr lang="en-US" sz="1600" dirty="0">
                <a:solidFill>
                  <a:srgbClr val="FF0000"/>
                </a:solidFill>
                <a:latin typeface="Comic Sans MS" panose="030F0702030302020204" pitchFamily="66" charset="0"/>
              </a:rPr>
              <a:t>consequences for </a:t>
            </a:r>
            <a:r>
              <a:rPr lang="en-US" sz="1600" dirty="0" smtClean="0">
                <a:solidFill>
                  <a:srgbClr val="FF0000"/>
                </a:solidFill>
                <a:latin typeface="Comic Sans MS" panose="030F0702030302020204" pitchFamily="66" charset="0"/>
              </a:rPr>
              <a:t>pressuring someone, they may not want to be with you; coercing them against their will can have legal consequences as a form of harassment or intimidation) </a:t>
            </a:r>
            <a:endParaRPr lang="en-US" sz="1600" u="sng"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998912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22142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154546" y="198120"/>
            <a:ext cx="11582400" cy="1846659"/>
          </a:xfrm>
          <a:prstGeom prst="rect">
            <a:avLst/>
          </a:prstGeom>
          <a:noFill/>
        </p:spPr>
        <p:txBody>
          <a:bodyPr wrap="square" rtlCol="0">
            <a:spAutoFit/>
          </a:bodyPr>
          <a:lstStyle/>
          <a:p>
            <a:r>
              <a:rPr lang="en-US" sz="1600" dirty="0" smtClean="0">
                <a:latin typeface="Comic Sans MS" panose="030F0702030302020204" pitchFamily="66" charset="0"/>
              </a:rPr>
              <a:t>#7 You </a:t>
            </a:r>
            <a:r>
              <a:rPr lang="en-US" sz="1600" dirty="0">
                <a:latin typeface="Comic Sans MS" panose="030F0702030302020204" pitchFamily="66" charset="0"/>
              </a:rPr>
              <a:t>ask to borrow your mom’s car on Tuesday. She says yes but asks that you please replace the gas.  You take the car and bring it back gassed up. Then the following Friday you take the car again while your mom is at work and bring it back with gas. </a:t>
            </a:r>
            <a:endParaRPr lang="en-US" sz="1600" dirty="0" smtClean="0">
              <a:latin typeface="Comic Sans MS" panose="030F0702030302020204" pitchFamily="66" charset="0"/>
            </a:endParaRPr>
          </a:p>
          <a:p>
            <a:endParaRPr lang="en-US" sz="1600" dirty="0">
              <a:latin typeface="Comic Sans MS" panose="030F0702030302020204" pitchFamily="66" charset="0"/>
            </a:endParaRPr>
          </a:p>
          <a:p>
            <a:r>
              <a:rPr lang="en-US" sz="1600" dirty="0">
                <a:latin typeface="Comic Sans MS" panose="030F0702030302020204" pitchFamily="66" charset="0"/>
              </a:rPr>
              <a:t>How is this an example of getting consent and/or</a:t>
            </a:r>
            <a:r>
              <a:rPr lang="en-US" sz="1600" dirty="0" smtClean="0">
                <a:latin typeface="Comic Sans MS" panose="030F0702030302020204" pitchFamily="66" charset="0"/>
              </a:rPr>
              <a:t> </a:t>
            </a:r>
            <a:r>
              <a:rPr lang="en-US" sz="1600" dirty="0">
                <a:latin typeface="Comic Sans MS" panose="030F0702030302020204" pitchFamily="66" charset="0"/>
              </a:rPr>
              <a:t>not?</a:t>
            </a:r>
          </a:p>
          <a:p>
            <a:pPr marL="342900" indent="-342900">
              <a:buAutoNum type="alphaUcPeriod"/>
            </a:pPr>
            <a:r>
              <a:rPr lang="en-US" sz="1600" dirty="0" smtClean="0">
                <a:solidFill>
                  <a:srgbClr val="FF0000"/>
                </a:solidFill>
                <a:latin typeface="Comic Sans MS" panose="030F0702030302020204" pitchFamily="66" charset="0"/>
              </a:rPr>
              <a:t>Getting Consent (The mom gives permission to take the car on Tuesday)</a:t>
            </a:r>
          </a:p>
          <a:p>
            <a:pPr marL="342900" indent="-342900">
              <a:buAutoNum type="alphaUcPeriod"/>
            </a:pPr>
            <a:r>
              <a:rPr lang="en-US" sz="1600" u="sng" dirty="0" smtClean="0">
                <a:solidFill>
                  <a:srgbClr val="FF0000"/>
                </a:solidFill>
                <a:latin typeface="Comic Sans MS" panose="030F0702030302020204" pitchFamily="66" charset="0"/>
              </a:rPr>
              <a:t>Not getting consent</a:t>
            </a:r>
            <a:r>
              <a:rPr lang="en-US" sz="1600" dirty="0" smtClean="0">
                <a:solidFill>
                  <a:srgbClr val="FF0000"/>
                </a:solidFill>
                <a:latin typeface="Comic Sans MS" panose="030F0702030302020204" pitchFamily="66" charset="0"/>
              </a:rPr>
              <a:t> (You had consent for Tuesday but not for Friday, getting consent once is not for every time.)</a:t>
            </a:r>
            <a:endParaRPr lang="en-US" sz="1600" u="sng" dirty="0">
              <a:solidFill>
                <a:srgbClr val="FF0000"/>
              </a:solidFill>
              <a:latin typeface="Comic Sans MS" panose="030F0702030302020204" pitchFamily="66" charset="0"/>
            </a:endParaRPr>
          </a:p>
        </p:txBody>
      </p:sp>
      <p:sp>
        <p:nvSpPr>
          <p:cNvPr id="6" name="Rectangle 5"/>
          <p:cNvSpPr/>
          <p:nvPr/>
        </p:nvSpPr>
        <p:spPr>
          <a:xfrm>
            <a:off x="0" y="2272776"/>
            <a:ext cx="12192000" cy="222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540232"/>
            <a:ext cx="12192000" cy="2317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0" y="2325218"/>
            <a:ext cx="12037454" cy="2277547"/>
          </a:xfrm>
          <a:prstGeom prst="rect">
            <a:avLst/>
          </a:prstGeom>
          <a:noFill/>
        </p:spPr>
        <p:txBody>
          <a:bodyPr wrap="square" rtlCol="0">
            <a:spAutoFit/>
          </a:bodyPr>
          <a:lstStyle/>
          <a:p>
            <a:r>
              <a:rPr lang="en-US" sz="1400" dirty="0" smtClean="0">
                <a:latin typeface="Comic Sans MS" panose="030F0702030302020204" pitchFamily="66" charset="0"/>
              </a:rPr>
              <a:t>#8 You </a:t>
            </a:r>
            <a:r>
              <a:rPr lang="en-US" sz="1400" dirty="0">
                <a:latin typeface="Comic Sans MS" panose="030F0702030302020204" pitchFamily="66" charset="0"/>
              </a:rPr>
              <a:t>ask to borrow your mom’s car on Tuesday. She says yes but asks that you please replace the gas.  You take the car and bring it back gassed up. The following Friday you let your friend take the car while your mom is at work.  Your friend promises to bring it back with gas. </a:t>
            </a:r>
            <a:endParaRPr lang="en-US" sz="1400" dirty="0" smtClean="0">
              <a:latin typeface="Comic Sans MS" panose="030F0702030302020204" pitchFamily="66" charset="0"/>
            </a:endParaRPr>
          </a:p>
          <a:p>
            <a:endParaRPr lang="en-US" sz="1400" dirty="0" smtClean="0">
              <a:latin typeface="Comic Sans MS" panose="030F0702030302020204" pitchFamily="66" charset="0"/>
            </a:endParaRPr>
          </a:p>
          <a:p>
            <a:r>
              <a:rPr lang="en-US" sz="1400" dirty="0">
                <a:latin typeface="Comic Sans MS" panose="030F0702030302020204" pitchFamily="66" charset="0"/>
              </a:rPr>
              <a:t>How is this an example of getting consent and/or</a:t>
            </a:r>
            <a:r>
              <a:rPr lang="en-US" sz="1400" dirty="0" smtClean="0">
                <a:latin typeface="Comic Sans MS" panose="030F0702030302020204" pitchFamily="66" charset="0"/>
              </a:rPr>
              <a:t> </a:t>
            </a:r>
            <a:r>
              <a:rPr lang="en-US" sz="1400" dirty="0">
                <a:latin typeface="Comic Sans MS" panose="030F0702030302020204" pitchFamily="66" charset="0"/>
              </a:rPr>
              <a:t>not?</a:t>
            </a:r>
          </a:p>
          <a:p>
            <a:pPr marL="342900" indent="-342900">
              <a:buFontTx/>
              <a:buAutoNum type="alphaUcPeriod"/>
            </a:pPr>
            <a:r>
              <a:rPr lang="en-US" sz="1400" dirty="0" smtClean="0">
                <a:solidFill>
                  <a:srgbClr val="FF0000"/>
                </a:solidFill>
                <a:latin typeface="Comic Sans MS" panose="030F0702030302020204" pitchFamily="66" charset="0"/>
              </a:rPr>
              <a:t>Getting Consent </a:t>
            </a:r>
            <a:r>
              <a:rPr lang="en-US" sz="1400" dirty="0">
                <a:solidFill>
                  <a:srgbClr val="FF0000"/>
                </a:solidFill>
                <a:latin typeface="Comic Sans MS" panose="030F0702030302020204" pitchFamily="66" charset="0"/>
              </a:rPr>
              <a:t>(The mom gives permission to take the car on Tuesday)</a:t>
            </a:r>
          </a:p>
          <a:p>
            <a:pPr marL="342900" indent="-342900">
              <a:buAutoNum type="alphaUcPeriod"/>
            </a:pPr>
            <a:r>
              <a:rPr lang="en-US" sz="1400" u="sng" dirty="0" smtClean="0">
                <a:solidFill>
                  <a:srgbClr val="FF0000"/>
                </a:solidFill>
                <a:latin typeface="Comic Sans MS" panose="030F0702030302020204" pitchFamily="66" charset="0"/>
              </a:rPr>
              <a:t>Not </a:t>
            </a:r>
            <a:r>
              <a:rPr lang="en-US" sz="1400" u="sng" dirty="0">
                <a:solidFill>
                  <a:srgbClr val="FF0000"/>
                </a:solidFill>
                <a:latin typeface="Comic Sans MS" panose="030F0702030302020204" pitchFamily="66" charset="0"/>
              </a:rPr>
              <a:t>getting </a:t>
            </a:r>
            <a:r>
              <a:rPr lang="en-US" sz="1400" u="sng" dirty="0" smtClean="0">
                <a:solidFill>
                  <a:srgbClr val="FF0000"/>
                </a:solidFill>
                <a:latin typeface="Comic Sans MS" panose="030F0702030302020204" pitchFamily="66" charset="0"/>
              </a:rPr>
              <a:t>consent</a:t>
            </a:r>
            <a:r>
              <a:rPr lang="en-US" sz="1400" dirty="0" smtClean="0">
                <a:solidFill>
                  <a:srgbClr val="FF0000"/>
                </a:solidFill>
                <a:latin typeface="Comic Sans MS" panose="030F0702030302020204" pitchFamily="66" charset="0"/>
              </a:rPr>
              <a:t> (You had consent or permission for Tuesday but did not get permission for Friday or for someone else to drive the car. Getting consent once is not for all times.  You also need to get consent again with changed circumstances.  Letting someone else use your car can cause financial problems if there is an accident, insurance companies can raise your cost or drop your policy; parents could take your privileges away.</a:t>
            </a:r>
            <a:endParaRPr lang="en-US" sz="1400" u="sng" dirty="0">
              <a:solidFill>
                <a:srgbClr val="FF0000"/>
              </a:solidFill>
              <a:latin typeface="Comic Sans MS" panose="030F0702030302020204" pitchFamily="66" charset="0"/>
            </a:endParaRPr>
          </a:p>
          <a:p>
            <a:pPr marL="342900" indent="-342900">
              <a:buAutoNum type="alphaUcPeriod"/>
            </a:pPr>
            <a:endParaRPr lang="en-US" sz="1600" dirty="0">
              <a:latin typeface="Comic Sans MS" panose="030F0702030302020204" pitchFamily="66" charset="0"/>
            </a:endParaRPr>
          </a:p>
        </p:txBody>
      </p:sp>
      <p:sp>
        <p:nvSpPr>
          <p:cNvPr id="11" name="TextBox 10"/>
          <p:cNvSpPr txBox="1"/>
          <p:nvPr/>
        </p:nvSpPr>
        <p:spPr>
          <a:xfrm>
            <a:off x="110972" y="4624431"/>
            <a:ext cx="12037454" cy="2246769"/>
          </a:xfrm>
          <a:prstGeom prst="rect">
            <a:avLst/>
          </a:prstGeom>
          <a:noFill/>
        </p:spPr>
        <p:txBody>
          <a:bodyPr wrap="square" rtlCol="0">
            <a:spAutoFit/>
          </a:bodyPr>
          <a:lstStyle/>
          <a:p>
            <a:r>
              <a:rPr lang="en-US" sz="1400" dirty="0" smtClean="0">
                <a:latin typeface="Comic Sans MS" panose="030F0702030302020204" pitchFamily="66" charset="0"/>
              </a:rPr>
              <a:t>#9 You </a:t>
            </a:r>
            <a:r>
              <a:rPr lang="en-US" sz="1400" dirty="0">
                <a:latin typeface="Comic Sans MS" panose="030F0702030302020204" pitchFamily="66" charset="0"/>
              </a:rPr>
              <a:t>ask to borrow your mom’s car on Tuesday. She says yes but asks that you please replace the gas. You take the car and bring it back gassed up. The following Friday you ask again to take the car </a:t>
            </a:r>
            <a:r>
              <a:rPr lang="en-US" sz="1400" dirty="0" smtClean="0">
                <a:latin typeface="Comic Sans MS" panose="030F0702030302020204" pitchFamily="66" charset="0"/>
              </a:rPr>
              <a:t>while your mom is at work and bring it back with gas.  She says yes at first but then Friday morning she informs you that she needs her car and is not letting you borrow it. You are disappointed but understand.</a:t>
            </a:r>
          </a:p>
          <a:p>
            <a:endParaRPr lang="en-US" sz="1400" dirty="0" smtClean="0">
              <a:latin typeface="Comic Sans MS" panose="030F0702030302020204" pitchFamily="66" charset="0"/>
            </a:endParaRPr>
          </a:p>
          <a:p>
            <a:r>
              <a:rPr lang="en-US" sz="1400" dirty="0">
                <a:latin typeface="Comic Sans MS" panose="030F0702030302020204" pitchFamily="66" charset="0"/>
              </a:rPr>
              <a:t>How is this an example of getting consent and/or</a:t>
            </a:r>
            <a:r>
              <a:rPr lang="en-US" sz="1400" dirty="0" smtClean="0">
                <a:latin typeface="Comic Sans MS" panose="030F0702030302020204" pitchFamily="66" charset="0"/>
              </a:rPr>
              <a:t> </a:t>
            </a:r>
            <a:r>
              <a:rPr lang="en-US" sz="1400" dirty="0">
                <a:latin typeface="Comic Sans MS" panose="030F0702030302020204" pitchFamily="66" charset="0"/>
              </a:rPr>
              <a:t>not?</a:t>
            </a:r>
          </a:p>
          <a:p>
            <a:pPr marL="342900" indent="-342900">
              <a:buFontTx/>
              <a:buAutoNum type="alphaUcPeriod"/>
            </a:pPr>
            <a:r>
              <a:rPr lang="en-US" sz="1400" u="sng" smtClean="0">
                <a:solidFill>
                  <a:srgbClr val="FF0000"/>
                </a:solidFill>
                <a:latin typeface="Comic Sans MS" panose="030F0702030302020204" pitchFamily="66" charset="0"/>
              </a:rPr>
              <a:t>Getting Consent </a:t>
            </a:r>
            <a:r>
              <a:rPr lang="en-US" sz="1400">
                <a:solidFill>
                  <a:srgbClr val="FF0000"/>
                </a:solidFill>
                <a:latin typeface="Comic Sans MS" panose="030F0702030302020204" pitchFamily="66" charset="0"/>
              </a:rPr>
              <a:t>(The mom gives permission to take the car on Tuesday)</a:t>
            </a:r>
          </a:p>
          <a:p>
            <a:pPr marL="342900" indent="-342900">
              <a:buAutoNum type="alphaUcPeriod"/>
            </a:pPr>
            <a:r>
              <a:rPr lang="en-US" sz="1400" u="sng" smtClean="0">
                <a:solidFill>
                  <a:srgbClr val="FF0000"/>
                </a:solidFill>
                <a:latin typeface="Comic Sans MS" panose="030F0702030302020204" pitchFamily="66" charset="0"/>
              </a:rPr>
              <a:t>Not </a:t>
            </a:r>
            <a:r>
              <a:rPr lang="en-US" sz="1400" u="sng" dirty="0">
                <a:solidFill>
                  <a:srgbClr val="FF0000"/>
                </a:solidFill>
                <a:latin typeface="Comic Sans MS" panose="030F0702030302020204" pitchFamily="66" charset="0"/>
              </a:rPr>
              <a:t>getting </a:t>
            </a:r>
            <a:r>
              <a:rPr lang="en-US" sz="1400" u="sng" dirty="0" smtClean="0">
                <a:solidFill>
                  <a:srgbClr val="FF0000"/>
                </a:solidFill>
                <a:latin typeface="Comic Sans MS" panose="030F0702030302020204" pitchFamily="66" charset="0"/>
              </a:rPr>
              <a:t>consent</a:t>
            </a:r>
          </a:p>
          <a:p>
            <a:r>
              <a:rPr lang="en-US" sz="1400" dirty="0" smtClean="0">
                <a:solidFill>
                  <a:srgbClr val="FF0000"/>
                </a:solidFill>
                <a:latin typeface="Comic Sans MS" panose="030F0702030302020204" pitchFamily="66" charset="0"/>
              </a:rPr>
              <a:t>(You have consent for Tuesday and had consent for Friday and then the mom changed her mind and did not give consent for Friday.  It can be disappointing but it shows respect to accept the change in situation.  Taking something without permission could have consequences such as loss of privileges, grounded, missed social events, etc.  Charges could be pressed if you take something from someone  without their consent.</a:t>
            </a:r>
            <a:endParaRPr lang="en-US" sz="14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831024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TotalTime>
  <Words>1887</Words>
  <Application>Microsoft Office PowerPoint</Application>
  <PresentationFormat>Widescreen</PresentationFormat>
  <Paragraphs>91</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Comic Sans MS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36</cp:revision>
  <cp:lastPrinted>2019-03-04T20:19:30Z</cp:lastPrinted>
  <dcterms:created xsi:type="dcterms:W3CDTF">2018-01-28T21:06:32Z</dcterms:created>
  <dcterms:modified xsi:type="dcterms:W3CDTF">2019-03-04T20:21:16Z</dcterms:modified>
</cp:coreProperties>
</file>