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65" r:id="rId2"/>
    <p:sldId id="266" r:id="rId3"/>
    <p:sldId id="256" r:id="rId4"/>
    <p:sldId id="259" r:id="rId5"/>
    <p:sldId id="257" r:id="rId6"/>
    <p:sldId id="258" r:id="rId7"/>
    <p:sldId id="267" r:id="rId8"/>
    <p:sldId id="261" r:id="rId9"/>
    <p:sldId id="262" r:id="rId10"/>
    <p:sldId id="263" r:id="rId11"/>
    <p:sldId id="264" r:id="rId12"/>
    <p:sldId id="268" r:id="rId1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nsent Looks Like" id="{F653DA9D-A1E4-424D-8547-172962052F8F}">
          <p14:sldIdLst>
            <p14:sldId id="265"/>
          </p14:sldIdLst>
        </p14:section>
        <p14:section name="Consent Does Not Look Like" id="{56AE7660-95BE-4B20-B320-9EB574CD260E}">
          <p14:sldIdLst>
            <p14:sldId id="266"/>
          </p14:sldIdLst>
        </p14:section>
        <p14:section name="Consent Scenarios" id="{96823AA5-8391-42F2-B645-3F57514D697D}">
          <p14:sldIdLst>
            <p14:sldId id="256"/>
            <p14:sldId id="259"/>
            <p14:sldId id="257"/>
            <p14:sldId id="258"/>
            <p14:sldId id="267"/>
          </p14:sldIdLst>
        </p14:section>
        <p14:section name="Facilitator Slides" id="{C91512D2-7E99-4C63-BA81-4EC831A3C18F}">
          <p14:sldIdLst>
            <p14:sldId id="261"/>
            <p14:sldId id="262"/>
            <p14:sldId id="263"/>
            <p14:sldId id="264"/>
            <p14:sldId id="26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Castro" initials="JC" lastIdx="7" clrIdx="0">
    <p:extLst>
      <p:ext uri="{19B8F6BF-5375-455C-9EA6-DF929625EA0E}">
        <p15:presenceInfo xmlns:p15="http://schemas.microsoft.com/office/powerpoint/2012/main" userId="S-1-5-21-2994875558-459195724-1964723830-16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47" autoAdjust="0"/>
    <p:restoredTop sz="94660"/>
  </p:normalViewPr>
  <p:slideViewPr>
    <p:cSldViewPr snapToGrid="0">
      <p:cViewPr varScale="1">
        <p:scale>
          <a:sx n="70" d="100"/>
          <a:sy n="70" d="100"/>
        </p:scale>
        <p:origin x="233"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2758" cy="466900"/>
          </a:xfrm>
          <a:prstGeom prst="rect">
            <a:avLst/>
          </a:prstGeom>
        </p:spPr>
        <p:txBody>
          <a:bodyPr vert="horz" lIns="92921" tIns="46461" rIns="92921" bIns="46461" rtlCol="0"/>
          <a:lstStyle>
            <a:lvl1pPr algn="l">
              <a:defRPr sz="1200"/>
            </a:lvl1pPr>
          </a:lstStyle>
          <a:p>
            <a:endParaRPr lang="en-US"/>
          </a:p>
        </p:txBody>
      </p:sp>
      <p:sp>
        <p:nvSpPr>
          <p:cNvPr id="3" name="Date Placeholder 2"/>
          <p:cNvSpPr>
            <a:spLocks noGrp="1"/>
          </p:cNvSpPr>
          <p:nvPr>
            <p:ph type="dt" sz="quarter" idx="1"/>
          </p:nvPr>
        </p:nvSpPr>
        <p:spPr>
          <a:xfrm>
            <a:off x="3978746" y="0"/>
            <a:ext cx="3042757" cy="466900"/>
          </a:xfrm>
          <a:prstGeom prst="rect">
            <a:avLst/>
          </a:prstGeom>
        </p:spPr>
        <p:txBody>
          <a:bodyPr vert="horz" lIns="92921" tIns="46461" rIns="92921" bIns="46461" rtlCol="0"/>
          <a:lstStyle>
            <a:lvl1pPr algn="r">
              <a:defRPr sz="1200"/>
            </a:lvl1pPr>
          </a:lstStyle>
          <a:p>
            <a:fld id="{EC21091E-0819-4E5F-A8BE-19F4AF70450F}" type="datetimeFigureOut">
              <a:rPr lang="en-US" smtClean="0"/>
              <a:t>3/4/2019</a:t>
            </a:fld>
            <a:endParaRPr lang="en-US"/>
          </a:p>
        </p:txBody>
      </p:sp>
      <p:sp>
        <p:nvSpPr>
          <p:cNvPr id="4" name="Footer Placeholder 3"/>
          <p:cNvSpPr>
            <a:spLocks noGrp="1"/>
          </p:cNvSpPr>
          <p:nvPr>
            <p:ph type="ftr" sz="quarter" idx="2"/>
          </p:nvPr>
        </p:nvSpPr>
        <p:spPr>
          <a:xfrm>
            <a:off x="0" y="8842201"/>
            <a:ext cx="3042758" cy="466899"/>
          </a:xfrm>
          <a:prstGeom prst="rect">
            <a:avLst/>
          </a:prstGeom>
        </p:spPr>
        <p:txBody>
          <a:bodyPr vert="horz" lIns="92921" tIns="46461" rIns="92921" bIns="46461" rtlCol="0" anchor="b"/>
          <a:lstStyle>
            <a:lvl1pPr algn="l">
              <a:defRPr sz="1200"/>
            </a:lvl1pPr>
          </a:lstStyle>
          <a:p>
            <a:endParaRPr lang="en-US"/>
          </a:p>
        </p:txBody>
      </p:sp>
      <p:sp>
        <p:nvSpPr>
          <p:cNvPr id="5" name="Slide Number Placeholder 4"/>
          <p:cNvSpPr>
            <a:spLocks noGrp="1"/>
          </p:cNvSpPr>
          <p:nvPr>
            <p:ph type="sldNum" sz="quarter" idx="3"/>
          </p:nvPr>
        </p:nvSpPr>
        <p:spPr>
          <a:xfrm>
            <a:off x="3978746" y="8842201"/>
            <a:ext cx="3042757" cy="466899"/>
          </a:xfrm>
          <a:prstGeom prst="rect">
            <a:avLst/>
          </a:prstGeom>
        </p:spPr>
        <p:txBody>
          <a:bodyPr vert="horz" lIns="92921" tIns="46461" rIns="92921" bIns="46461" rtlCol="0" anchor="b"/>
          <a:lstStyle>
            <a:lvl1pPr algn="r">
              <a:defRPr sz="1200"/>
            </a:lvl1pPr>
          </a:lstStyle>
          <a:p>
            <a:fld id="{9AE9C500-BCFE-4D19-9AF1-144D51143AA2}" type="slidenum">
              <a:rPr lang="en-US" smtClean="0"/>
              <a:t>‹#›</a:t>
            </a:fld>
            <a:endParaRPr lang="en-US"/>
          </a:p>
        </p:txBody>
      </p:sp>
    </p:spTree>
    <p:extLst>
      <p:ext uri="{BB962C8B-B14F-4D97-AF65-F5344CB8AC3E}">
        <p14:creationId xmlns:p14="http://schemas.microsoft.com/office/powerpoint/2010/main" val="13805566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2D6E3E-E750-4F95-B161-FD619EECF571}"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3005613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2D6E3E-E750-4F95-B161-FD619EECF571}"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902280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2D6E3E-E750-4F95-B161-FD619EECF571}"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2486102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2D6E3E-E750-4F95-B161-FD619EECF571}"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318504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2D6E3E-E750-4F95-B161-FD619EECF571}"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51820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2D6E3E-E750-4F95-B161-FD619EECF571}" type="datetimeFigureOut">
              <a:rPr lang="en-US" smtClean="0"/>
              <a:t>3/4/2019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769422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2D6E3E-E750-4F95-B161-FD619EECF571}" type="datetimeFigureOut">
              <a:rPr lang="en-US" smtClean="0"/>
              <a:t>3/4/2019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711842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2D6E3E-E750-4F95-B161-FD619EECF571}" type="datetimeFigureOut">
              <a:rPr lang="en-US" smtClean="0"/>
              <a:t>3/4/2019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2551283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D6E3E-E750-4F95-B161-FD619EECF571}" type="datetimeFigureOut">
              <a:rPr lang="en-US" smtClean="0"/>
              <a:t>3/4/2019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1093533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2D6E3E-E750-4F95-B161-FD619EECF571}" type="datetimeFigureOut">
              <a:rPr lang="en-US" smtClean="0"/>
              <a:t>3/4/2019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81929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2D6E3E-E750-4F95-B161-FD619EECF571}" type="datetimeFigureOut">
              <a:rPr lang="en-US" smtClean="0"/>
              <a:t>3/4/2019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2AAB9-1729-49BF-B8EC-02B52274D1A6}" type="slidenum">
              <a:rPr lang="en-US" smtClean="0"/>
              <a:t>‹#›</a:t>
            </a:fld>
            <a:endParaRPr lang="en-US"/>
          </a:p>
        </p:txBody>
      </p:sp>
    </p:spTree>
    <p:extLst>
      <p:ext uri="{BB962C8B-B14F-4D97-AF65-F5344CB8AC3E}">
        <p14:creationId xmlns:p14="http://schemas.microsoft.com/office/powerpoint/2010/main" val="3615250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D6E3E-E750-4F95-B161-FD619EECF571}" type="datetimeFigureOut">
              <a:rPr lang="en-US" smtClean="0"/>
              <a:t>3/4/2019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E2AAB9-1729-49BF-B8EC-02B52274D1A6}" type="slidenum">
              <a:rPr lang="en-US" smtClean="0"/>
              <a:t>‹#›</a:t>
            </a:fld>
            <a:endParaRPr lang="en-US"/>
          </a:p>
        </p:txBody>
      </p:sp>
    </p:spTree>
    <p:extLst>
      <p:ext uri="{BB962C8B-B14F-4D97-AF65-F5344CB8AC3E}">
        <p14:creationId xmlns:p14="http://schemas.microsoft.com/office/powerpoint/2010/main" val="69646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1572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0" y="1779916"/>
            <a:ext cx="12192000" cy="1572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0" y="3559832"/>
            <a:ext cx="12192000" cy="1572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0" y="5285116"/>
            <a:ext cx="12192000" cy="1572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TextBox 8"/>
          <p:cNvSpPr txBox="1"/>
          <p:nvPr/>
        </p:nvSpPr>
        <p:spPr>
          <a:xfrm>
            <a:off x="204158" y="124722"/>
            <a:ext cx="11783683" cy="1323439"/>
          </a:xfrm>
          <a:prstGeom prst="rect">
            <a:avLst/>
          </a:prstGeom>
          <a:noFill/>
        </p:spPr>
        <p:txBody>
          <a:bodyPr wrap="square" rtlCol="0">
            <a:spAutoFit/>
          </a:bodyPr>
          <a:lstStyle/>
          <a:p>
            <a:pPr algn="ctr"/>
            <a:r>
              <a:rPr lang="en-US" sz="8000" b="1" dirty="0" smtClean="0">
                <a:latin typeface="Comic Sans MS" panose="030F0702030302020204" pitchFamily="66" charset="0"/>
              </a:rPr>
              <a:t>Asking if it is okay…?</a:t>
            </a:r>
            <a:endParaRPr lang="en-US" sz="8000" b="1" dirty="0">
              <a:latin typeface="Comic Sans MS" panose="030F0702030302020204" pitchFamily="66" charset="0"/>
            </a:endParaRPr>
          </a:p>
        </p:txBody>
      </p:sp>
      <p:sp>
        <p:nvSpPr>
          <p:cNvPr id="10" name="TextBox 9"/>
          <p:cNvSpPr txBox="1"/>
          <p:nvPr/>
        </p:nvSpPr>
        <p:spPr>
          <a:xfrm>
            <a:off x="1" y="1904638"/>
            <a:ext cx="12192000" cy="1200329"/>
          </a:xfrm>
          <a:prstGeom prst="rect">
            <a:avLst/>
          </a:prstGeom>
          <a:noFill/>
        </p:spPr>
        <p:txBody>
          <a:bodyPr wrap="square" rtlCol="0">
            <a:spAutoFit/>
          </a:bodyPr>
          <a:lstStyle/>
          <a:p>
            <a:pPr algn="ctr"/>
            <a:r>
              <a:rPr lang="en-US" sz="7200" b="1" dirty="0" smtClean="0">
                <a:latin typeface="Comic Sans MS" panose="030F0702030302020204" pitchFamily="66" charset="0"/>
              </a:rPr>
              <a:t>Yes, I’m okay with that.</a:t>
            </a:r>
            <a:endParaRPr lang="en-US" sz="7200" b="1" dirty="0">
              <a:latin typeface="Comic Sans MS" panose="030F0702030302020204" pitchFamily="66" charset="0"/>
            </a:endParaRPr>
          </a:p>
        </p:txBody>
      </p:sp>
      <p:sp>
        <p:nvSpPr>
          <p:cNvPr id="11" name="TextBox 10"/>
          <p:cNvSpPr txBox="1"/>
          <p:nvPr/>
        </p:nvSpPr>
        <p:spPr>
          <a:xfrm>
            <a:off x="204157" y="3746109"/>
            <a:ext cx="11783683" cy="1200329"/>
          </a:xfrm>
          <a:prstGeom prst="rect">
            <a:avLst/>
          </a:prstGeom>
          <a:noFill/>
        </p:spPr>
        <p:txBody>
          <a:bodyPr wrap="square" rtlCol="0">
            <a:spAutoFit/>
          </a:bodyPr>
          <a:lstStyle/>
          <a:p>
            <a:pPr algn="ctr"/>
            <a:r>
              <a:rPr lang="en-US" sz="7200" b="1" dirty="0" smtClean="0">
                <a:latin typeface="Comic Sans MS" panose="030F0702030302020204" pitchFamily="66" charset="0"/>
              </a:rPr>
              <a:t>Nodding ‘yes’, and smiling</a:t>
            </a:r>
            <a:endParaRPr lang="en-US" sz="7200" b="1" dirty="0">
              <a:latin typeface="Comic Sans MS" panose="030F0702030302020204" pitchFamily="66" charset="0"/>
            </a:endParaRPr>
          </a:p>
        </p:txBody>
      </p:sp>
      <p:sp>
        <p:nvSpPr>
          <p:cNvPr id="12" name="TextBox 11"/>
          <p:cNvSpPr txBox="1"/>
          <p:nvPr/>
        </p:nvSpPr>
        <p:spPr>
          <a:xfrm>
            <a:off x="204157" y="5285116"/>
            <a:ext cx="11783683" cy="1569660"/>
          </a:xfrm>
          <a:prstGeom prst="rect">
            <a:avLst/>
          </a:prstGeom>
          <a:noFill/>
        </p:spPr>
        <p:txBody>
          <a:bodyPr wrap="square" rtlCol="0">
            <a:spAutoFit/>
          </a:bodyPr>
          <a:lstStyle/>
          <a:p>
            <a:pPr algn="ctr"/>
            <a:r>
              <a:rPr lang="en-US" sz="4800" b="1" dirty="0" smtClean="0">
                <a:latin typeface="Comic Sans MS" panose="030F0702030302020204" pitchFamily="66" charset="0"/>
              </a:rPr>
              <a:t>Checking for permission each time, regardless of past consent</a:t>
            </a:r>
            <a:endParaRPr lang="en-US" sz="4800" b="1" dirty="0">
              <a:latin typeface="Comic Sans MS" panose="030F0702030302020204" pitchFamily="66" charset="0"/>
            </a:endParaRPr>
          </a:p>
        </p:txBody>
      </p:sp>
    </p:spTree>
    <p:extLst>
      <p:ext uri="{BB962C8B-B14F-4D97-AF65-F5344CB8AC3E}">
        <p14:creationId xmlns:p14="http://schemas.microsoft.com/office/powerpoint/2010/main" val="1352350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094" y="47402"/>
            <a:ext cx="12151906" cy="6810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315322" y="215493"/>
            <a:ext cx="11601450" cy="5758499"/>
          </a:xfrm>
          <a:prstGeom prst="rect">
            <a:avLst/>
          </a:prstGeom>
          <a:noFill/>
        </p:spPr>
        <p:txBody>
          <a:bodyPr wrap="square" rtlCol="0">
            <a:spAutoFit/>
          </a:bodyPr>
          <a:lstStyle/>
          <a:p>
            <a:r>
              <a:rPr lang="en-US" sz="2800" dirty="0" smtClean="0">
                <a:latin typeface="Comic Sans MS" panose="030F0702030302020204" pitchFamily="66" charset="0"/>
              </a:rPr>
              <a:t>#3</a:t>
            </a:r>
          </a:p>
          <a:p>
            <a:r>
              <a:rPr lang="en-US" sz="2800" dirty="0">
                <a:latin typeface="Comic Sans MS" panose="030F0702030302020204" pitchFamily="66" charset="0"/>
              </a:rPr>
              <a:t>Two friends are always sharing each </a:t>
            </a:r>
            <a:r>
              <a:rPr lang="en-US" sz="2800" dirty="0" smtClean="0">
                <a:latin typeface="Comic Sans MS" panose="030F0702030302020204" pitchFamily="66" charset="0"/>
              </a:rPr>
              <a:t>other’s </a:t>
            </a:r>
            <a:r>
              <a:rPr lang="en-US" sz="2800" dirty="0">
                <a:latin typeface="Comic Sans MS" panose="030F0702030302020204" pitchFamily="66" charset="0"/>
              </a:rPr>
              <a:t>clothes.  One friend isn’t feeling well and decides to take a nap. Her friend comes over and sees that she is asleep. She quietly grabs a few things from her friend’s closet without waking her and leaves the house.</a:t>
            </a:r>
          </a:p>
          <a:p>
            <a:endParaRPr lang="en-US" sz="2800" dirty="0">
              <a:latin typeface="Comic Sans MS" panose="030F0702030302020204" pitchFamily="66" charset="0"/>
            </a:endParaRPr>
          </a:p>
          <a:p>
            <a:r>
              <a:rPr lang="en-US" sz="2800" dirty="0" smtClean="0">
                <a:solidFill>
                  <a:srgbClr val="FF0000"/>
                </a:solidFill>
                <a:latin typeface="Comic Sans MS" panose="030F0702030302020204" pitchFamily="66" charset="0"/>
              </a:rPr>
              <a:t>Consent was given when the two friends exchanged clothes and both agreed, but not when the one is taking a nap. This could result in loss of trust or friendship</a:t>
            </a:r>
            <a:r>
              <a:rPr lang="en-US" sz="2800" dirty="0">
                <a:solidFill>
                  <a:srgbClr val="FF0000"/>
                </a:solidFill>
                <a:latin typeface="Comic Sans MS" panose="030F0702030302020204" pitchFamily="66" charset="0"/>
              </a:rPr>
              <a:t> </a:t>
            </a:r>
            <a:r>
              <a:rPr lang="en-US" sz="2800" dirty="0" smtClean="0">
                <a:solidFill>
                  <a:srgbClr val="FF0000"/>
                </a:solidFill>
                <a:latin typeface="Comic Sans MS" panose="030F0702030302020204" pitchFamily="66" charset="0"/>
              </a:rPr>
              <a:t>or being allowed contact.</a:t>
            </a:r>
          </a:p>
          <a:p>
            <a:endParaRPr lang="en-US" sz="2800" dirty="0">
              <a:solidFill>
                <a:srgbClr val="FF0000"/>
              </a:solidFill>
              <a:latin typeface="Comic Sans MS" panose="030F0702030302020204" pitchFamily="66" charset="0"/>
            </a:endParaRPr>
          </a:p>
          <a:p>
            <a:pPr>
              <a:lnSpc>
                <a:spcPct val="115000"/>
              </a:lnSpc>
            </a:pPr>
            <a:r>
              <a:rPr lang="en-US" sz="2800" dirty="0">
                <a:latin typeface="Comic Sans MS" panose="030F0702030302020204" pitchFamily="66" charset="0"/>
              </a:rPr>
              <a:t>13-1802. </a:t>
            </a:r>
            <a:r>
              <a:rPr lang="en-US" sz="2800" dirty="0" smtClean="0">
                <a:latin typeface="Comic Sans MS" panose="030F0702030302020204" pitchFamily="66" charset="0"/>
              </a:rPr>
              <a:t>Theft (for </a:t>
            </a:r>
            <a:r>
              <a:rPr lang="en-US" sz="2800" dirty="0">
                <a:latin typeface="Comic Sans MS" panose="030F0702030302020204" pitchFamily="66" charset="0"/>
              </a:rPr>
              <a:t>taking clothes without </a:t>
            </a:r>
            <a:r>
              <a:rPr lang="en-US" sz="2800" dirty="0" smtClean="0">
                <a:latin typeface="Comic Sans MS" panose="030F0702030302020204" pitchFamily="66" charset="0"/>
              </a:rPr>
              <a:t>consent)</a:t>
            </a:r>
          </a:p>
          <a:p>
            <a:r>
              <a:rPr lang="en-US" sz="2800" dirty="0">
                <a:latin typeface="Comic Sans MS" panose="030F0702030302020204" pitchFamily="66" charset="0"/>
              </a:rPr>
              <a:t>13-1507. Burglary in the second </a:t>
            </a:r>
            <a:r>
              <a:rPr lang="en-US" sz="2800" dirty="0" smtClean="0">
                <a:latin typeface="Comic Sans MS" panose="030F0702030302020204" pitchFamily="66" charset="0"/>
              </a:rPr>
              <a:t>degree (if she did not have permission to enter the house)</a:t>
            </a:r>
            <a:endParaRPr lang="en-US" sz="2800" dirty="0" smtClean="0">
              <a:solidFill>
                <a:srgbClr val="FF0000"/>
              </a:solidFill>
              <a:latin typeface="Comic Sans MS" panose="030F0702030302020204" pitchFamily="66" charset="0"/>
            </a:endParaRPr>
          </a:p>
        </p:txBody>
      </p:sp>
    </p:spTree>
    <p:extLst>
      <p:ext uri="{BB962C8B-B14F-4D97-AF65-F5344CB8AC3E}">
        <p14:creationId xmlns:p14="http://schemas.microsoft.com/office/powerpoint/2010/main" val="1931797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094" y="82546"/>
            <a:ext cx="12151906" cy="6810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177299" y="82546"/>
            <a:ext cx="11601450" cy="4154984"/>
          </a:xfrm>
          <a:prstGeom prst="rect">
            <a:avLst/>
          </a:prstGeom>
          <a:noFill/>
        </p:spPr>
        <p:txBody>
          <a:bodyPr wrap="square" rtlCol="0">
            <a:spAutoFit/>
          </a:bodyPr>
          <a:lstStyle/>
          <a:p>
            <a:r>
              <a:rPr lang="en-US" sz="2400" dirty="0" smtClean="0">
                <a:latin typeface="Comic Sans MS" panose="030F0702030302020204" pitchFamily="66" charset="0"/>
              </a:rPr>
              <a:t>#4</a:t>
            </a:r>
          </a:p>
          <a:p>
            <a:r>
              <a:rPr lang="en-US" sz="2400" dirty="0">
                <a:latin typeface="Comic Sans MS" panose="030F0702030302020204" pitchFamily="66" charset="0"/>
              </a:rPr>
              <a:t>A teen picks a friend up in </a:t>
            </a:r>
            <a:r>
              <a:rPr lang="en-US" sz="2400" dirty="0" smtClean="0">
                <a:latin typeface="Comic Sans MS" panose="030F0702030302020204" pitchFamily="66" charset="0"/>
              </a:rPr>
              <a:t>his </a:t>
            </a:r>
            <a:r>
              <a:rPr lang="en-US" sz="2400" dirty="0">
                <a:latin typeface="Comic Sans MS" panose="030F0702030302020204" pitchFamily="66" charset="0"/>
              </a:rPr>
              <a:t>car to go hang </a:t>
            </a:r>
            <a:r>
              <a:rPr lang="en-US" sz="2400" dirty="0" smtClean="0">
                <a:latin typeface="Comic Sans MS" panose="030F0702030302020204" pitchFamily="66" charset="0"/>
              </a:rPr>
              <a:t>out at another friend’s house.  His friend really wants to drive to their other friend’s house and the teen lets her. They </a:t>
            </a:r>
            <a:r>
              <a:rPr lang="en-US" sz="2400" dirty="0">
                <a:latin typeface="Comic Sans MS" panose="030F0702030302020204" pitchFamily="66" charset="0"/>
              </a:rPr>
              <a:t>hang out with </a:t>
            </a:r>
            <a:r>
              <a:rPr lang="en-US" sz="2400" dirty="0" smtClean="0">
                <a:latin typeface="Comic Sans MS" panose="030F0702030302020204" pitchFamily="66" charset="0"/>
              </a:rPr>
              <a:t>their </a:t>
            </a:r>
            <a:r>
              <a:rPr lang="en-US" sz="2400" dirty="0">
                <a:latin typeface="Comic Sans MS" panose="030F0702030302020204" pitchFamily="66" charset="0"/>
              </a:rPr>
              <a:t>friends until very early in the morning. The friend who owns the car goes to sleep. The friend that got picked up decides to take the car to go get some food. </a:t>
            </a:r>
            <a:r>
              <a:rPr lang="en-US" sz="2400" dirty="0" smtClean="0">
                <a:latin typeface="Comic Sans MS" panose="030F0702030302020204" pitchFamily="66" charset="0"/>
              </a:rPr>
              <a:t>She </a:t>
            </a:r>
            <a:r>
              <a:rPr lang="en-US" sz="2400" dirty="0">
                <a:latin typeface="Comic Sans MS" panose="030F0702030302020204" pitchFamily="66" charset="0"/>
              </a:rPr>
              <a:t>doesn’t wake </a:t>
            </a:r>
            <a:r>
              <a:rPr lang="en-US" sz="2400" dirty="0" smtClean="0">
                <a:latin typeface="Comic Sans MS" panose="030F0702030302020204" pitchFamily="66" charset="0"/>
              </a:rPr>
              <a:t>her </a:t>
            </a:r>
            <a:r>
              <a:rPr lang="en-US" sz="2400" dirty="0">
                <a:latin typeface="Comic Sans MS" panose="030F0702030302020204" pitchFamily="66" charset="0"/>
              </a:rPr>
              <a:t>friend up to ask. </a:t>
            </a:r>
          </a:p>
          <a:p>
            <a:endParaRPr lang="en-US" sz="2400" dirty="0" smtClean="0">
              <a:latin typeface="Comic Sans MS" panose="030F0702030302020204" pitchFamily="66" charset="0"/>
            </a:endParaRPr>
          </a:p>
          <a:p>
            <a:r>
              <a:rPr lang="en-US" sz="2400" dirty="0" smtClean="0">
                <a:solidFill>
                  <a:srgbClr val="FF0000"/>
                </a:solidFill>
                <a:latin typeface="Comic Sans MS" panose="030F0702030302020204" pitchFamily="66" charset="0"/>
              </a:rPr>
              <a:t>Consent was never given for the friend to drive after the teen fell asleep.</a:t>
            </a:r>
          </a:p>
          <a:p>
            <a:r>
              <a:rPr lang="en-US" sz="2400" dirty="0" smtClean="0">
                <a:solidFill>
                  <a:srgbClr val="FF0000"/>
                </a:solidFill>
                <a:latin typeface="Comic Sans MS" panose="030F0702030302020204" pitchFamily="66" charset="0"/>
              </a:rPr>
              <a:t>This could be considered auto theft or joyriding. </a:t>
            </a:r>
          </a:p>
          <a:p>
            <a:endParaRPr lang="en-US" sz="2400" dirty="0">
              <a:solidFill>
                <a:srgbClr val="FF0000"/>
              </a:solidFill>
              <a:latin typeface="Comic Sans MS" panose="030F0702030302020204" pitchFamily="66" charset="0"/>
            </a:endParaRPr>
          </a:p>
          <a:p>
            <a:r>
              <a:rPr lang="en-US" sz="2400" dirty="0"/>
              <a:t>13-1803. Unlawful use of means of </a:t>
            </a:r>
            <a:r>
              <a:rPr lang="en-US" sz="2400" dirty="0" smtClean="0"/>
              <a:t>transportation </a:t>
            </a:r>
            <a:r>
              <a:rPr lang="en-US" sz="2400" dirty="0" smtClean="0">
                <a:solidFill>
                  <a:srgbClr val="FF0000"/>
                </a:solidFill>
                <a:latin typeface="Comic Sans MS" panose="030F0702030302020204" pitchFamily="66" charset="0"/>
              </a:rPr>
              <a:t> </a:t>
            </a:r>
          </a:p>
        </p:txBody>
      </p:sp>
    </p:spTree>
    <p:extLst>
      <p:ext uri="{BB962C8B-B14F-4D97-AF65-F5344CB8AC3E}">
        <p14:creationId xmlns:p14="http://schemas.microsoft.com/office/powerpoint/2010/main" val="2424934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094" y="47402"/>
            <a:ext cx="12151906" cy="598328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40094" y="215493"/>
            <a:ext cx="12151906" cy="6124754"/>
          </a:xfrm>
          <a:prstGeom prst="rect">
            <a:avLst/>
          </a:prstGeom>
          <a:noFill/>
        </p:spPr>
        <p:txBody>
          <a:bodyPr wrap="square" rtlCol="0">
            <a:spAutoFit/>
          </a:bodyPr>
          <a:lstStyle/>
          <a:p>
            <a:r>
              <a:rPr lang="en-US" sz="3200" dirty="0" smtClean="0">
                <a:latin typeface="Comic Sans MS" panose="030F0702030302020204" pitchFamily="66" charset="0"/>
              </a:rPr>
              <a:t>#5</a:t>
            </a:r>
          </a:p>
          <a:p>
            <a:r>
              <a:rPr lang="en-US" sz="3200" dirty="0" smtClean="0">
                <a:latin typeface="Comic Sans MS" panose="030F0702030302020204" pitchFamily="66" charset="0"/>
              </a:rPr>
              <a:t>A teen asks his mom to borrow her car to hang out with his friends. She agrees and he leaves with the car. He returns home by curfew and hugs his mom goodnight. Late that night, he gets a call from friends asking him to go to a party. He goes to check with his mom but she’s asleep. He decides to take the car anyway without waking his mom. </a:t>
            </a:r>
          </a:p>
          <a:p>
            <a:endParaRPr lang="en-US" sz="3200" dirty="0">
              <a:latin typeface="Comic Sans MS" panose="030F0702030302020204" pitchFamily="66" charset="0"/>
            </a:endParaRPr>
          </a:p>
          <a:p>
            <a:pPr lvl="0"/>
            <a:r>
              <a:rPr lang="en-US" sz="2400" dirty="0" smtClean="0">
                <a:solidFill>
                  <a:srgbClr val="FF0000"/>
                </a:solidFill>
                <a:latin typeface="Comic Sans MS" panose="030F0702030302020204" pitchFamily="66" charset="0"/>
              </a:rPr>
              <a:t>The mom cannot give consent if she is asleep-no consent was given.</a:t>
            </a:r>
            <a:endParaRPr lang="en-US" sz="2400" dirty="0">
              <a:solidFill>
                <a:srgbClr val="FF0000"/>
              </a:solidFill>
              <a:latin typeface="Comic Sans MS" panose="030F0702030302020204" pitchFamily="66" charset="0"/>
            </a:endParaRPr>
          </a:p>
          <a:p>
            <a:pPr lvl="0"/>
            <a:r>
              <a:rPr lang="en-US" sz="2400" dirty="0">
                <a:solidFill>
                  <a:srgbClr val="FF0000"/>
                </a:solidFill>
                <a:latin typeface="Comic Sans MS" panose="030F0702030302020204" pitchFamily="66" charset="0"/>
              </a:rPr>
              <a:t>This could </a:t>
            </a:r>
            <a:r>
              <a:rPr lang="en-US" sz="2400" dirty="0" smtClean="0">
                <a:solidFill>
                  <a:srgbClr val="FF0000"/>
                </a:solidFill>
                <a:latin typeface="Comic Sans MS" panose="030F0702030302020204" pitchFamily="66" charset="0"/>
              </a:rPr>
              <a:t>still be </a:t>
            </a:r>
            <a:r>
              <a:rPr lang="en-US" sz="2400" dirty="0">
                <a:solidFill>
                  <a:srgbClr val="FF0000"/>
                </a:solidFill>
                <a:latin typeface="Comic Sans MS" panose="030F0702030302020204" pitchFamily="66" charset="0"/>
              </a:rPr>
              <a:t>considered auto theft or </a:t>
            </a:r>
            <a:r>
              <a:rPr lang="en-US" sz="2400" smtClean="0">
                <a:solidFill>
                  <a:srgbClr val="FF0000"/>
                </a:solidFill>
                <a:latin typeface="Comic Sans MS" panose="030F0702030302020204" pitchFamily="66" charset="0"/>
              </a:rPr>
              <a:t>joyriding even if </a:t>
            </a:r>
            <a:r>
              <a:rPr lang="en-US" sz="2400" dirty="0" smtClean="0">
                <a:solidFill>
                  <a:srgbClr val="FF0000"/>
                </a:solidFill>
                <a:latin typeface="Comic Sans MS" panose="030F0702030302020204" pitchFamily="66" charset="0"/>
              </a:rPr>
              <a:t>from a family member. </a:t>
            </a:r>
            <a:endParaRPr lang="en-US" sz="2400" dirty="0">
              <a:solidFill>
                <a:srgbClr val="FF0000"/>
              </a:solidFill>
              <a:latin typeface="Comic Sans MS" panose="030F0702030302020204" pitchFamily="66" charset="0"/>
            </a:endParaRPr>
          </a:p>
          <a:p>
            <a:pPr lvl="0"/>
            <a:endParaRPr lang="en-US" sz="2400" dirty="0">
              <a:solidFill>
                <a:srgbClr val="FF0000"/>
              </a:solidFill>
              <a:latin typeface="Comic Sans MS" panose="030F0702030302020204" pitchFamily="66" charset="0"/>
            </a:endParaRPr>
          </a:p>
          <a:p>
            <a:pPr lvl="0"/>
            <a:r>
              <a:rPr lang="en-US" sz="2400" dirty="0">
                <a:solidFill>
                  <a:prstClr val="black"/>
                </a:solidFill>
              </a:rPr>
              <a:t>13-1803. Unlawful use of means of transportation </a:t>
            </a:r>
            <a:r>
              <a:rPr lang="en-US" sz="2400" dirty="0">
                <a:solidFill>
                  <a:srgbClr val="FF0000"/>
                </a:solidFill>
                <a:latin typeface="Comic Sans MS" panose="030F0702030302020204" pitchFamily="66" charset="0"/>
              </a:rPr>
              <a:t> </a:t>
            </a:r>
          </a:p>
          <a:p>
            <a:endParaRPr lang="en-US" sz="3200" dirty="0" smtClean="0">
              <a:latin typeface="Comic Sans MS" panose="030F0702030302020204" pitchFamily="66" charset="0"/>
            </a:endParaRPr>
          </a:p>
        </p:txBody>
      </p:sp>
    </p:spTree>
    <p:extLst>
      <p:ext uri="{BB962C8B-B14F-4D97-AF65-F5344CB8AC3E}">
        <p14:creationId xmlns:p14="http://schemas.microsoft.com/office/powerpoint/2010/main" val="801565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1572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0" y="1779916"/>
            <a:ext cx="12192000" cy="1572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0" y="3559832"/>
            <a:ext cx="12192000" cy="1572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0" y="5285116"/>
            <a:ext cx="12192000" cy="1572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TextBox 8"/>
          <p:cNvSpPr txBox="1"/>
          <p:nvPr/>
        </p:nvSpPr>
        <p:spPr>
          <a:xfrm>
            <a:off x="204158" y="124722"/>
            <a:ext cx="11783683" cy="1323439"/>
          </a:xfrm>
          <a:prstGeom prst="rect">
            <a:avLst/>
          </a:prstGeom>
          <a:noFill/>
        </p:spPr>
        <p:txBody>
          <a:bodyPr wrap="square" rtlCol="0">
            <a:spAutoFit/>
          </a:bodyPr>
          <a:lstStyle/>
          <a:p>
            <a:pPr algn="ctr"/>
            <a:r>
              <a:rPr lang="en-US" sz="8000" b="1" dirty="0" smtClean="0">
                <a:latin typeface="Comic Sans MS" panose="030F0702030302020204" pitchFamily="66" charset="0"/>
              </a:rPr>
              <a:t>Not accepting ‘no’</a:t>
            </a:r>
            <a:endParaRPr lang="en-US" sz="8000" b="1" dirty="0">
              <a:latin typeface="Comic Sans MS" panose="030F0702030302020204" pitchFamily="66" charset="0"/>
            </a:endParaRPr>
          </a:p>
        </p:txBody>
      </p:sp>
      <p:sp>
        <p:nvSpPr>
          <p:cNvPr id="10" name="TextBox 9"/>
          <p:cNvSpPr txBox="1"/>
          <p:nvPr/>
        </p:nvSpPr>
        <p:spPr>
          <a:xfrm>
            <a:off x="0" y="1859340"/>
            <a:ext cx="12192000" cy="1569660"/>
          </a:xfrm>
          <a:prstGeom prst="rect">
            <a:avLst/>
          </a:prstGeom>
          <a:noFill/>
        </p:spPr>
        <p:txBody>
          <a:bodyPr wrap="square" rtlCol="0">
            <a:spAutoFit/>
          </a:bodyPr>
          <a:lstStyle/>
          <a:p>
            <a:pPr algn="ctr"/>
            <a:r>
              <a:rPr lang="en-US" sz="4800" b="1" dirty="0" smtClean="0">
                <a:latin typeface="Comic Sans MS" panose="030F0702030302020204" pitchFamily="66" charset="0"/>
              </a:rPr>
              <a:t>Assuming you have consent the next time because you received it before</a:t>
            </a:r>
            <a:endParaRPr lang="en-US" sz="4800" b="1" dirty="0">
              <a:latin typeface="Comic Sans MS" panose="030F0702030302020204" pitchFamily="66" charset="0"/>
            </a:endParaRPr>
          </a:p>
        </p:txBody>
      </p:sp>
      <p:sp>
        <p:nvSpPr>
          <p:cNvPr id="11" name="TextBox 10"/>
          <p:cNvSpPr txBox="1"/>
          <p:nvPr/>
        </p:nvSpPr>
        <p:spPr>
          <a:xfrm>
            <a:off x="287546" y="3505200"/>
            <a:ext cx="11783683" cy="1754326"/>
          </a:xfrm>
          <a:prstGeom prst="rect">
            <a:avLst/>
          </a:prstGeom>
          <a:noFill/>
        </p:spPr>
        <p:txBody>
          <a:bodyPr wrap="square" rtlCol="0">
            <a:spAutoFit/>
          </a:bodyPr>
          <a:lstStyle/>
          <a:p>
            <a:pPr algn="ctr"/>
            <a:r>
              <a:rPr lang="en-US" sz="5400" b="1" dirty="0" smtClean="0">
                <a:latin typeface="Comic Sans MS" panose="030F0702030302020204" pitchFamily="66" charset="0"/>
              </a:rPr>
              <a:t>Taking liberties with someone who is unconscious</a:t>
            </a:r>
            <a:endParaRPr lang="en-US" sz="5400" b="1" dirty="0">
              <a:latin typeface="Comic Sans MS" panose="030F0702030302020204" pitchFamily="66" charset="0"/>
            </a:endParaRPr>
          </a:p>
        </p:txBody>
      </p:sp>
      <p:sp>
        <p:nvSpPr>
          <p:cNvPr id="12" name="TextBox 11"/>
          <p:cNvSpPr txBox="1"/>
          <p:nvPr/>
        </p:nvSpPr>
        <p:spPr>
          <a:xfrm>
            <a:off x="408317" y="5314158"/>
            <a:ext cx="11783683" cy="1569660"/>
          </a:xfrm>
          <a:prstGeom prst="rect">
            <a:avLst/>
          </a:prstGeom>
          <a:noFill/>
        </p:spPr>
        <p:txBody>
          <a:bodyPr wrap="square" rtlCol="0">
            <a:spAutoFit/>
          </a:bodyPr>
          <a:lstStyle/>
          <a:p>
            <a:pPr algn="ctr"/>
            <a:r>
              <a:rPr lang="en-US" sz="4800" b="1" dirty="0" smtClean="0">
                <a:latin typeface="Comic Sans MS" panose="030F0702030302020204" pitchFamily="66" charset="0"/>
              </a:rPr>
              <a:t>Using fear, intimidation, or pressure to get a response</a:t>
            </a:r>
            <a:endParaRPr lang="en-US" sz="4800" b="1" dirty="0">
              <a:latin typeface="Comic Sans MS" panose="030F0702030302020204" pitchFamily="66" charset="0"/>
            </a:endParaRPr>
          </a:p>
        </p:txBody>
      </p:sp>
    </p:spTree>
    <p:extLst>
      <p:ext uri="{BB962C8B-B14F-4D97-AF65-F5344CB8AC3E}">
        <p14:creationId xmlns:p14="http://schemas.microsoft.com/office/powerpoint/2010/main" val="3946731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094" y="47402"/>
            <a:ext cx="12151906" cy="389355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40094" y="155307"/>
            <a:ext cx="12151906" cy="3785652"/>
          </a:xfrm>
          <a:prstGeom prst="rect">
            <a:avLst/>
          </a:prstGeom>
          <a:noFill/>
        </p:spPr>
        <p:txBody>
          <a:bodyPr wrap="square" rtlCol="0">
            <a:spAutoFit/>
          </a:bodyPr>
          <a:lstStyle/>
          <a:p>
            <a:r>
              <a:rPr lang="en-US" sz="4000" dirty="0" smtClean="0">
                <a:latin typeface="Comic Sans MS" panose="030F0702030302020204" pitchFamily="66" charset="0"/>
              </a:rPr>
              <a:t>#1</a:t>
            </a:r>
          </a:p>
          <a:p>
            <a:r>
              <a:rPr lang="en-US" sz="4000" dirty="0">
                <a:latin typeface="Comic Sans MS" panose="030F0702030302020204" pitchFamily="66" charset="0"/>
              </a:rPr>
              <a:t>An older brother gives consent to his younger brother to play his video game while he has friends over. After his friends have left, the younger brother plays the video game while the older brother is asleep.</a:t>
            </a:r>
            <a:endParaRPr lang="en-US" sz="4000" dirty="0" smtClean="0">
              <a:latin typeface="Comic Sans MS" panose="030F0702030302020204" pitchFamily="66" charset="0"/>
            </a:endParaRPr>
          </a:p>
        </p:txBody>
      </p:sp>
    </p:spTree>
    <p:extLst>
      <p:ext uri="{BB962C8B-B14F-4D97-AF65-F5344CB8AC3E}">
        <p14:creationId xmlns:p14="http://schemas.microsoft.com/office/powerpoint/2010/main" val="477837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4771" y="80561"/>
            <a:ext cx="11962942" cy="480198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187036" y="253090"/>
            <a:ext cx="11729736" cy="3785652"/>
          </a:xfrm>
          <a:prstGeom prst="rect">
            <a:avLst/>
          </a:prstGeom>
          <a:noFill/>
        </p:spPr>
        <p:txBody>
          <a:bodyPr wrap="square" rtlCol="0">
            <a:spAutoFit/>
          </a:bodyPr>
          <a:lstStyle/>
          <a:p>
            <a:r>
              <a:rPr lang="en-US" sz="4000" dirty="0" smtClean="0">
                <a:latin typeface="Comic Sans MS" panose="030F0702030302020204" pitchFamily="66" charset="0"/>
              </a:rPr>
              <a:t>#2</a:t>
            </a:r>
          </a:p>
          <a:p>
            <a:r>
              <a:rPr lang="en-US" sz="4000" dirty="0" smtClean="0">
                <a:latin typeface="Comic Sans MS" panose="030F0702030302020204" pitchFamily="66" charset="0"/>
              </a:rPr>
              <a:t>A teen tells his friends that he would like to have a mustache.  Later that week the friends attend a party. The one who wanted a mustache falls asleep and their friends draw a mustache on him with permanent marker. </a:t>
            </a:r>
          </a:p>
        </p:txBody>
      </p:sp>
    </p:spTree>
    <p:extLst>
      <p:ext uri="{BB962C8B-B14F-4D97-AF65-F5344CB8AC3E}">
        <p14:creationId xmlns:p14="http://schemas.microsoft.com/office/powerpoint/2010/main" val="91491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094" y="47403"/>
            <a:ext cx="12151906" cy="518484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315322" y="215493"/>
            <a:ext cx="11601450" cy="4401205"/>
          </a:xfrm>
          <a:prstGeom prst="rect">
            <a:avLst/>
          </a:prstGeom>
          <a:noFill/>
        </p:spPr>
        <p:txBody>
          <a:bodyPr wrap="square" rtlCol="0">
            <a:spAutoFit/>
          </a:bodyPr>
          <a:lstStyle/>
          <a:p>
            <a:r>
              <a:rPr lang="en-US" sz="4000" dirty="0" smtClean="0">
                <a:latin typeface="Comic Sans MS" panose="030F0702030302020204" pitchFamily="66" charset="0"/>
              </a:rPr>
              <a:t>#3</a:t>
            </a:r>
          </a:p>
          <a:p>
            <a:r>
              <a:rPr lang="en-US" sz="4000" dirty="0" smtClean="0">
                <a:latin typeface="Comic Sans MS" panose="030F0702030302020204" pitchFamily="66" charset="0"/>
              </a:rPr>
              <a:t>Two friends are always sharing each other’s clothes.  One friend isn’t feeling well and decides to take a nap. Her friend comes over and sees that she is asleep. She quietly grabs a few things from her friend’s closet without waking her and leaves the house.</a:t>
            </a:r>
          </a:p>
        </p:txBody>
      </p:sp>
    </p:spTree>
    <p:extLst>
      <p:ext uri="{BB962C8B-B14F-4D97-AF65-F5344CB8AC3E}">
        <p14:creationId xmlns:p14="http://schemas.microsoft.com/office/powerpoint/2010/main" val="506632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094" y="47403"/>
            <a:ext cx="12151906" cy="64159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315322" y="215493"/>
            <a:ext cx="11601450" cy="6247864"/>
          </a:xfrm>
          <a:prstGeom prst="rect">
            <a:avLst/>
          </a:prstGeom>
          <a:noFill/>
        </p:spPr>
        <p:txBody>
          <a:bodyPr wrap="square" rtlCol="0">
            <a:spAutoFit/>
          </a:bodyPr>
          <a:lstStyle/>
          <a:p>
            <a:r>
              <a:rPr lang="en-US" sz="4000" dirty="0" smtClean="0">
                <a:latin typeface="Comic Sans MS" panose="030F0702030302020204" pitchFamily="66" charset="0"/>
              </a:rPr>
              <a:t>#4</a:t>
            </a:r>
          </a:p>
          <a:p>
            <a:r>
              <a:rPr lang="en-US" sz="4000" dirty="0">
                <a:latin typeface="Comic Sans MS" panose="030F0702030302020204" pitchFamily="66" charset="0"/>
              </a:rPr>
              <a:t>A teen picks a friend up in his car to go hang out at another friend’s house.  His friend really wants to drive </a:t>
            </a:r>
            <a:r>
              <a:rPr lang="en-US" sz="4000" dirty="0" smtClean="0">
                <a:latin typeface="Comic Sans MS" panose="030F0702030302020204" pitchFamily="66" charset="0"/>
              </a:rPr>
              <a:t>to their </a:t>
            </a:r>
            <a:r>
              <a:rPr lang="en-US" sz="4000" dirty="0">
                <a:latin typeface="Comic Sans MS" panose="030F0702030302020204" pitchFamily="66" charset="0"/>
              </a:rPr>
              <a:t>other friend’s house and the teen lets her. They hang out with </a:t>
            </a:r>
            <a:r>
              <a:rPr lang="en-US" sz="4000" dirty="0" smtClean="0">
                <a:latin typeface="Comic Sans MS" panose="030F0702030302020204" pitchFamily="66" charset="0"/>
              </a:rPr>
              <a:t>their </a:t>
            </a:r>
            <a:r>
              <a:rPr lang="en-US" sz="4000" dirty="0">
                <a:latin typeface="Comic Sans MS" panose="030F0702030302020204" pitchFamily="66" charset="0"/>
              </a:rPr>
              <a:t>friends until very early in the morning. The friend who owns the car goes to sleep. The friend that got picked up decides to take the car to go get some food. She doesn’t wake her friend up to ask. </a:t>
            </a:r>
          </a:p>
        </p:txBody>
      </p:sp>
    </p:spTree>
    <p:extLst>
      <p:ext uri="{BB962C8B-B14F-4D97-AF65-F5344CB8AC3E}">
        <p14:creationId xmlns:p14="http://schemas.microsoft.com/office/powerpoint/2010/main" val="3578862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094" y="47402"/>
            <a:ext cx="12151906" cy="598328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40094" y="215493"/>
            <a:ext cx="12151906" cy="5632311"/>
          </a:xfrm>
          <a:prstGeom prst="rect">
            <a:avLst/>
          </a:prstGeom>
          <a:noFill/>
        </p:spPr>
        <p:txBody>
          <a:bodyPr wrap="square" rtlCol="0">
            <a:spAutoFit/>
          </a:bodyPr>
          <a:lstStyle/>
          <a:p>
            <a:r>
              <a:rPr lang="en-US" sz="4000" dirty="0" smtClean="0">
                <a:latin typeface="Comic Sans MS" panose="030F0702030302020204" pitchFamily="66" charset="0"/>
              </a:rPr>
              <a:t>#5</a:t>
            </a:r>
          </a:p>
          <a:p>
            <a:r>
              <a:rPr lang="en-US" sz="4000" dirty="0" smtClean="0">
                <a:latin typeface="Comic Sans MS" panose="030F0702030302020204" pitchFamily="66" charset="0"/>
              </a:rPr>
              <a:t>A teen asks his mom to borrow her car to hang out with his friends. She agrees and he leaves with the car. He returns home by curfew and hugs his mom goodnight. Late that night, he gets a call from friends asking him to go to a party. He goes to check with his mom but she’s asleep. He decides to take the car anyway without waking his mom.  </a:t>
            </a:r>
          </a:p>
        </p:txBody>
      </p:sp>
    </p:spTree>
    <p:extLst>
      <p:ext uri="{BB962C8B-B14F-4D97-AF65-F5344CB8AC3E}">
        <p14:creationId xmlns:p14="http://schemas.microsoft.com/office/powerpoint/2010/main" val="287267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094" y="47402"/>
            <a:ext cx="12151906" cy="681059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29874" y="155308"/>
            <a:ext cx="11778095" cy="6801862"/>
          </a:xfrm>
          <a:prstGeom prst="rect">
            <a:avLst/>
          </a:prstGeom>
          <a:noFill/>
        </p:spPr>
        <p:txBody>
          <a:bodyPr wrap="square" rtlCol="0">
            <a:spAutoFit/>
          </a:bodyPr>
          <a:lstStyle/>
          <a:p>
            <a:r>
              <a:rPr lang="en-US" sz="3600" dirty="0" smtClean="0">
                <a:latin typeface="Comic Sans MS" panose="030F0702030302020204" pitchFamily="66" charset="0"/>
              </a:rPr>
              <a:t>#1</a:t>
            </a:r>
          </a:p>
          <a:p>
            <a:r>
              <a:rPr lang="en-US" sz="3600" dirty="0" smtClean="0">
                <a:latin typeface="Comic Sans MS" panose="030F0702030302020204" pitchFamily="66" charset="0"/>
              </a:rPr>
              <a:t>An older brother gives consent to his younger brother to play his video game while he has friends over. After his friends leave, the younger brother plays the video game again while the older brother is asleep.</a:t>
            </a:r>
          </a:p>
          <a:p>
            <a:endParaRPr lang="en-US" sz="3600" dirty="0">
              <a:latin typeface="Comic Sans MS" panose="030F0702030302020204" pitchFamily="66" charset="0"/>
            </a:endParaRPr>
          </a:p>
          <a:p>
            <a:r>
              <a:rPr lang="en-US" sz="3600" dirty="0" smtClean="0">
                <a:solidFill>
                  <a:srgbClr val="FF0000"/>
                </a:solidFill>
                <a:latin typeface="Comic Sans MS" panose="030F0702030302020204" pitchFamily="66" charset="0"/>
              </a:rPr>
              <a:t>Consent was given during the time friends are over that day but not at night while he was sleeping; the brother may not be allowed to play the video game again</a:t>
            </a:r>
          </a:p>
          <a:p>
            <a:endParaRPr lang="en-US" sz="4000" dirty="0" smtClean="0">
              <a:latin typeface="Comic Sans MS" panose="030F0702030302020204" pitchFamily="66" charset="0"/>
            </a:endParaRPr>
          </a:p>
        </p:txBody>
      </p:sp>
    </p:spTree>
    <p:extLst>
      <p:ext uri="{BB962C8B-B14F-4D97-AF65-F5344CB8AC3E}">
        <p14:creationId xmlns:p14="http://schemas.microsoft.com/office/powerpoint/2010/main" val="3012709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4771" y="80561"/>
            <a:ext cx="11962942" cy="663079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315322" y="253090"/>
            <a:ext cx="11601450" cy="5078313"/>
          </a:xfrm>
          <a:prstGeom prst="rect">
            <a:avLst/>
          </a:prstGeom>
          <a:noFill/>
        </p:spPr>
        <p:txBody>
          <a:bodyPr wrap="square" rtlCol="0">
            <a:spAutoFit/>
          </a:bodyPr>
          <a:lstStyle/>
          <a:p>
            <a:r>
              <a:rPr lang="en-US" sz="3600" dirty="0" smtClean="0">
                <a:latin typeface="Comic Sans MS" panose="030F0702030302020204" pitchFamily="66" charset="0"/>
              </a:rPr>
              <a:t>#</a:t>
            </a:r>
            <a:r>
              <a:rPr lang="en-US" sz="3600" b="1" dirty="0" smtClean="0">
                <a:latin typeface="Comic Sans MS" panose="030F0702030302020204" pitchFamily="66" charset="0"/>
              </a:rPr>
              <a:t>2</a:t>
            </a:r>
          </a:p>
          <a:p>
            <a:r>
              <a:rPr lang="en-US" sz="3600" dirty="0">
                <a:latin typeface="Comic Sans MS" panose="030F0702030302020204" pitchFamily="66" charset="0"/>
              </a:rPr>
              <a:t>A teen tells his friends that he would like to have a mustache.  Later that week the friends attend a party. The one who wanted a mustache falls asleep and their friends draw a mustache on him with permanent marker. </a:t>
            </a:r>
          </a:p>
          <a:p>
            <a:endParaRPr lang="en-US" sz="2400" dirty="0">
              <a:latin typeface="Comic Sans MS" panose="030F0702030302020204" pitchFamily="66" charset="0"/>
            </a:endParaRPr>
          </a:p>
          <a:p>
            <a:r>
              <a:rPr lang="en-US" sz="2800" dirty="0" smtClean="0">
                <a:solidFill>
                  <a:srgbClr val="FF0000"/>
                </a:solidFill>
                <a:latin typeface="Comic Sans MS" panose="030F0702030302020204" pitchFamily="66" charset="0"/>
              </a:rPr>
              <a:t>Consent was never given and cannot be given by the one asleep.</a:t>
            </a:r>
          </a:p>
          <a:p>
            <a:r>
              <a:rPr lang="en-US" sz="2800" dirty="0" smtClean="0">
                <a:solidFill>
                  <a:srgbClr val="FF0000"/>
                </a:solidFill>
                <a:latin typeface="Comic Sans MS" panose="030F0702030302020204" pitchFamily="66" charset="0"/>
              </a:rPr>
              <a:t>This could harm the friendship, the trust or even cause retaliation that could escalate into more serious consequences. </a:t>
            </a:r>
          </a:p>
        </p:txBody>
      </p:sp>
    </p:spTree>
    <p:extLst>
      <p:ext uri="{BB962C8B-B14F-4D97-AF65-F5344CB8AC3E}">
        <p14:creationId xmlns:p14="http://schemas.microsoft.com/office/powerpoint/2010/main" val="18138241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353</TotalTime>
  <Words>833</Words>
  <Application>Microsoft Office PowerPoint</Application>
  <PresentationFormat>Widescreen</PresentationFormat>
  <Paragraphs>48</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31</cp:revision>
  <cp:lastPrinted>2019-03-04T20:38:16Z</cp:lastPrinted>
  <dcterms:created xsi:type="dcterms:W3CDTF">2018-01-29T21:25:13Z</dcterms:created>
  <dcterms:modified xsi:type="dcterms:W3CDTF">2019-03-04T20:39:00Z</dcterms:modified>
</cp:coreProperties>
</file>