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7" r:id="rId2"/>
    <p:sldId id="259" r:id="rId3"/>
    <p:sldId id="260" r:id="rId4"/>
    <p:sldId id="261" r:id="rId5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ame Term" id="{C4BEBC71-0211-4DCA-BD7B-E1213F5DE9C5}">
          <p14:sldIdLst>
            <p14:sldId id="257"/>
          </p14:sldIdLst>
        </p14:section>
        <p14:section name="Different Terms" id="{26ACA40F-F93D-4FEF-A16A-71D2A5A97173}">
          <p14:sldIdLst>
            <p14:sldId id="259"/>
            <p14:sldId id="260"/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6B53F-67A9-484D-A899-DC8A4D764172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EA2587-4A5C-4439-BE05-739574411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745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7D26-63A2-4BF6-AD74-EE580CCC3B7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D5584-FB1F-4C59-A526-DE7CF400E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046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7D26-63A2-4BF6-AD74-EE580CCC3B7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D5584-FB1F-4C59-A526-DE7CF400E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46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7D26-63A2-4BF6-AD74-EE580CCC3B7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D5584-FB1F-4C59-A526-DE7CF400E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926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7D26-63A2-4BF6-AD74-EE580CCC3B7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D5584-FB1F-4C59-A526-DE7CF400E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642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7D26-63A2-4BF6-AD74-EE580CCC3B7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D5584-FB1F-4C59-A526-DE7CF400E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956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7D26-63A2-4BF6-AD74-EE580CCC3B7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D5584-FB1F-4C59-A526-DE7CF400E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840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7D26-63A2-4BF6-AD74-EE580CCC3B7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D5584-FB1F-4C59-A526-DE7CF400E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93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7D26-63A2-4BF6-AD74-EE580CCC3B7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D5584-FB1F-4C59-A526-DE7CF400E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080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7D26-63A2-4BF6-AD74-EE580CCC3B7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D5584-FB1F-4C59-A526-DE7CF400E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458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7D26-63A2-4BF6-AD74-EE580CCC3B7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D5584-FB1F-4C59-A526-DE7CF400E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300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7D26-63A2-4BF6-AD74-EE580CCC3B7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D5584-FB1F-4C59-A526-DE7CF400E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0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C7D26-63A2-4BF6-AD74-EE580CCC3B7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D5584-FB1F-4C59-A526-DE7CF400E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013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liffnotes.com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94447"/>
            <a:ext cx="12192000" cy="15712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792311"/>
            <a:ext cx="12192000" cy="15712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3490175"/>
            <a:ext cx="12192000" cy="15712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188039"/>
            <a:ext cx="12192000" cy="15712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687" y="279893"/>
            <a:ext cx="12054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Comic Sans MS" panose="030F0702030302020204" pitchFamily="66" charset="0"/>
              </a:rPr>
              <a:t>Diversity</a:t>
            </a:r>
            <a:r>
              <a:rPr lang="en-US" sz="4400" dirty="0" smtClean="0">
                <a:latin typeface="Comic Sans MS" panose="030F0702030302020204" pitchFamily="66" charset="0"/>
              </a:rPr>
              <a:t>- the condition of being different </a:t>
            </a:r>
          </a:p>
          <a:p>
            <a:pPr algn="r"/>
            <a:r>
              <a:rPr lang="en-US" sz="2800" dirty="0" smtClean="0">
                <a:latin typeface="Comic Sans MS" panose="030F0702030302020204" pitchFamily="66" charset="0"/>
              </a:rPr>
              <a:t>Merriam-Webster 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67533" y="1977757"/>
            <a:ext cx="12054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Comic Sans MS" panose="030F0702030302020204" pitchFamily="66" charset="0"/>
              </a:rPr>
              <a:t>Diversity</a:t>
            </a:r>
            <a:r>
              <a:rPr lang="en-US" sz="4400" dirty="0" smtClean="0">
                <a:latin typeface="Comic Sans MS" panose="030F0702030302020204" pitchFamily="66" charset="0"/>
              </a:rPr>
              <a:t>- the condition of being different </a:t>
            </a:r>
          </a:p>
          <a:p>
            <a:pPr algn="r"/>
            <a:r>
              <a:rPr lang="en-US" sz="2800" dirty="0" smtClean="0">
                <a:latin typeface="Comic Sans MS" panose="030F0702030302020204" pitchFamily="66" charset="0"/>
              </a:rPr>
              <a:t>Merriam-Webster 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548980"/>
            <a:ext cx="12054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Comic Sans MS" panose="030F0702030302020204" pitchFamily="66" charset="0"/>
              </a:rPr>
              <a:t>Diversity</a:t>
            </a:r>
            <a:r>
              <a:rPr lang="en-US" sz="4400" dirty="0" smtClean="0">
                <a:latin typeface="Comic Sans MS" panose="030F0702030302020204" pitchFamily="66" charset="0"/>
              </a:rPr>
              <a:t>- the condition of being different </a:t>
            </a:r>
          </a:p>
          <a:p>
            <a:pPr algn="r"/>
            <a:r>
              <a:rPr lang="en-US" sz="2800" dirty="0" smtClean="0">
                <a:latin typeface="Comic Sans MS" panose="030F0702030302020204" pitchFamily="66" charset="0"/>
              </a:rPr>
              <a:t>Merriam-Webster 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687" y="5373485"/>
            <a:ext cx="12054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Comic Sans MS" panose="030F0702030302020204" pitchFamily="66" charset="0"/>
              </a:rPr>
              <a:t>Diversity</a:t>
            </a:r>
            <a:r>
              <a:rPr lang="en-US" sz="4400" dirty="0" smtClean="0">
                <a:latin typeface="Comic Sans MS" panose="030F0702030302020204" pitchFamily="66" charset="0"/>
              </a:rPr>
              <a:t>- the condition of being different </a:t>
            </a:r>
          </a:p>
          <a:p>
            <a:pPr algn="r"/>
            <a:r>
              <a:rPr lang="en-US" sz="2800" dirty="0" smtClean="0">
                <a:latin typeface="Comic Sans MS" panose="030F0702030302020204" pitchFamily="66" charset="0"/>
              </a:rPr>
              <a:t>Merriam-Webster </a:t>
            </a:r>
            <a:endParaRPr lang="en-US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567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94447"/>
            <a:ext cx="12192000" cy="15712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792311"/>
            <a:ext cx="12192000" cy="15712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3490175"/>
            <a:ext cx="12192000" cy="15712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188039"/>
            <a:ext cx="12192000" cy="15712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687" y="191483"/>
            <a:ext cx="120546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omic Sans MS" panose="030F0702030302020204" pitchFamily="66" charset="0"/>
              </a:rPr>
              <a:t>Culture</a:t>
            </a:r>
            <a:r>
              <a:rPr lang="en-US" sz="3200" dirty="0" smtClean="0">
                <a:latin typeface="Comic Sans MS" panose="030F0702030302020204" pitchFamily="66" charset="0"/>
              </a:rPr>
              <a:t>- the beliefs, social practices, and characteristics of a racial, religious, or social group</a:t>
            </a:r>
          </a:p>
          <a:p>
            <a:pPr algn="r"/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375" y="1817495"/>
            <a:ext cx="1205462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omic Sans MS" panose="030F0702030302020204" pitchFamily="66" charset="0"/>
              </a:rPr>
              <a:t>Stereotype</a:t>
            </a:r>
            <a:r>
              <a:rPr lang="en-US" sz="3200" dirty="0" smtClean="0">
                <a:latin typeface="Comic Sans MS" panose="030F0702030302020204" pitchFamily="66" charset="0"/>
              </a:rPr>
              <a:t>- an idea that many people have about a thing or a group and that may often be untrue or only partly true </a:t>
            </a:r>
          </a:p>
          <a:p>
            <a:pPr algn="r"/>
            <a:r>
              <a:rPr lang="en-US" sz="2800" dirty="0" smtClean="0">
                <a:latin typeface="Comic Sans MS" panose="030F0702030302020204" pitchFamily="66" charset="0"/>
              </a:rPr>
              <a:t>Merriam-Webster 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7374" y="3618377"/>
            <a:ext cx="120546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omic Sans MS" panose="030F0702030302020204" pitchFamily="66" charset="0"/>
              </a:rPr>
              <a:t>Prejudice</a:t>
            </a:r>
            <a:r>
              <a:rPr lang="en-US" sz="3200" dirty="0" smtClean="0">
                <a:latin typeface="Comic Sans MS" panose="030F0702030302020204" pitchFamily="66" charset="0"/>
              </a:rPr>
              <a:t>- unfriendly feelings directed against an individual, a group, or a race </a:t>
            </a:r>
          </a:p>
          <a:p>
            <a:pPr algn="r"/>
            <a:r>
              <a:rPr lang="en-US" sz="3200" dirty="0" smtClean="0">
                <a:latin typeface="Comic Sans MS" panose="030F0702030302020204" pitchFamily="66" charset="0"/>
              </a:rPr>
              <a:t> 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687" y="5373485"/>
            <a:ext cx="120546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omic Sans MS" panose="030F0702030302020204" pitchFamily="66" charset="0"/>
              </a:rPr>
              <a:t>Discrimination</a:t>
            </a:r>
            <a:r>
              <a:rPr lang="en-US" sz="3200" dirty="0" smtClean="0">
                <a:latin typeface="Comic Sans MS" panose="030F0702030302020204" pitchFamily="66" charset="0"/>
              </a:rPr>
              <a:t>- the treating of some people better than others without any fair or proper reason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416183" y="1020073"/>
            <a:ext cx="3638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latin typeface="Comic Sans MS" panose="030F0702030302020204" pitchFamily="66" charset="0"/>
              </a:rPr>
              <a:t>Merriam-Webster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8305586" y="4369292"/>
            <a:ext cx="3638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latin typeface="Comic Sans MS" panose="030F0702030302020204" pitchFamily="66" charset="0"/>
              </a:rPr>
              <a:t>Merriam-Webster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8305586" y="6128712"/>
            <a:ext cx="3638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latin typeface="Comic Sans MS" panose="030F0702030302020204" pitchFamily="66" charset="0"/>
              </a:rPr>
              <a:t>Merriam-Webster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98376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94447"/>
            <a:ext cx="12192000" cy="15712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792311"/>
            <a:ext cx="12192000" cy="15712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3490175"/>
            <a:ext cx="12192000" cy="15712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188039"/>
            <a:ext cx="12192000" cy="15712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687" y="191483"/>
            <a:ext cx="120546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omic Sans MS" panose="030F0702030302020204" pitchFamily="66" charset="0"/>
              </a:rPr>
              <a:t>Persecute</a:t>
            </a:r>
            <a:r>
              <a:rPr lang="en-US" sz="3200" dirty="0" smtClean="0">
                <a:latin typeface="Comic Sans MS" panose="030F0702030302020204" pitchFamily="66" charset="0"/>
              </a:rPr>
              <a:t>- to cause to suffer because of belief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375" y="1817495"/>
            <a:ext cx="120546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omic Sans MS" panose="030F0702030302020204" pitchFamily="66" charset="0"/>
              </a:rPr>
              <a:t>Minority</a:t>
            </a:r>
            <a:r>
              <a:rPr lang="en-US" sz="3200" dirty="0" smtClean="0">
                <a:latin typeface="Comic Sans MS" panose="030F0702030302020204" pitchFamily="66" charset="0"/>
              </a:rPr>
              <a:t>- a part of a population that differs from other groups in some characteristics and is often given unfair treatment 							</a:t>
            </a:r>
            <a:r>
              <a:rPr lang="en-US" sz="2800" dirty="0" smtClean="0">
                <a:latin typeface="Comic Sans MS" panose="030F0702030302020204" pitchFamily="66" charset="0"/>
              </a:rPr>
              <a:t>Merriam-Webster 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7374" y="3618377"/>
            <a:ext cx="120546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omic Sans MS" panose="030F0702030302020204" pitchFamily="66" charset="0"/>
              </a:rPr>
              <a:t>Racism</a:t>
            </a:r>
            <a:r>
              <a:rPr lang="en-US" sz="3200" dirty="0" smtClean="0">
                <a:latin typeface="Comic Sans MS" panose="030F0702030302020204" pitchFamily="66" charset="0"/>
              </a:rPr>
              <a:t>- discrimination or hatred based on race  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687" y="5373485"/>
            <a:ext cx="120546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omic Sans MS" panose="030F0702030302020204" pitchFamily="66" charset="0"/>
              </a:rPr>
              <a:t>Diversity-</a:t>
            </a:r>
            <a:r>
              <a:rPr lang="en-US" sz="3200" dirty="0" smtClean="0">
                <a:latin typeface="Comic Sans MS" panose="030F0702030302020204" pitchFamily="66" charset="0"/>
              </a:rPr>
              <a:t>the condition of being different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416183" y="1020073"/>
            <a:ext cx="3638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latin typeface="Comic Sans MS" panose="030F0702030302020204" pitchFamily="66" charset="0"/>
              </a:rPr>
              <a:t>Merriam-Webster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8305586" y="4369292"/>
            <a:ext cx="3638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latin typeface="Comic Sans MS" panose="030F0702030302020204" pitchFamily="66" charset="0"/>
              </a:rPr>
              <a:t>Merriam-Webster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8305586" y="6128712"/>
            <a:ext cx="3638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latin typeface="Comic Sans MS" panose="030F0702030302020204" pitchFamily="66" charset="0"/>
              </a:rPr>
              <a:t>Merriam-Webster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97408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94447"/>
            <a:ext cx="12192000" cy="15712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792311"/>
            <a:ext cx="12192000" cy="15712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3490175"/>
            <a:ext cx="12192000" cy="15712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188039"/>
            <a:ext cx="12192000" cy="15712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687" y="191483"/>
            <a:ext cx="1205462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anose="030F0702030302020204" pitchFamily="66" charset="0"/>
              </a:rPr>
              <a:t>Hate Crime</a:t>
            </a:r>
            <a:r>
              <a:rPr lang="en-US" sz="2400" dirty="0" smtClean="0">
                <a:latin typeface="Comic Sans MS" panose="030F0702030302020204" pitchFamily="66" charset="0"/>
              </a:rPr>
              <a:t>- "a criminal offense committed against a person, property, or society that is motivated, in whole or in part, by the offender's bias against a race, religion, disability, sexual orientation, or ethnicity/national origin.“ </a:t>
            </a:r>
          </a:p>
          <a:p>
            <a:pPr algn="r"/>
            <a:r>
              <a:rPr lang="en-US" sz="2000" dirty="0" smtClean="0">
                <a:latin typeface="Comic Sans MS" panose="030F0702030302020204" pitchFamily="66" charset="0"/>
              </a:rPr>
              <a:t>US Department of Justice-FBI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375" y="1817495"/>
            <a:ext cx="120546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omic Sans MS" panose="030F0702030302020204" pitchFamily="66" charset="0"/>
              </a:rPr>
              <a:t>Socioeconomic Status-</a:t>
            </a:r>
            <a:r>
              <a:rPr lang="en-US" sz="2800" dirty="0" smtClean="0">
                <a:latin typeface="Comic Sans MS" panose="030F0702030302020204" pitchFamily="66" charset="0"/>
              </a:rPr>
              <a:t>social standing based on a combination of variables, including occupation, education, income, wealth, and place of residence	</a:t>
            </a:r>
            <a:r>
              <a:rPr lang="en-US" sz="3200" dirty="0" smtClean="0">
                <a:latin typeface="Comic Sans MS" panose="030F0702030302020204" pitchFamily="66" charset="0"/>
              </a:rPr>
              <a:t>								</a:t>
            </a:r>
            <a:r>
              <a:rPr lang="en-US" sz="2400" dirty="0" smtClean="0">
                <a:latin typeface="Comic Sans MS" panose="030F0702030302020204" pitchFamily="66" charset="0"/>
              </a:rPr>
              <a:t>Dictionary.com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7374" y="3572604"/>
            <a:ext cx="1205462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omic Sans MS" panose="030F0702030302020204" pitchFamily="66" charset="0"/>
              </a:rPr>
              <a:t>Social Group-</a:t>
            </a:r>
            <a:r>
              <a:rPr lang="en-US" sz="3200" dirty="0" smtClean="0">
                <a:latin typeface="Comic Sans MS" panose="030F0702030302020204" pitchFamily="66" charset="0"/>
              </a:rPr>
              <a:t>a collection of people who interact with each other and share similar characteristics and a sense of unity</a:t>
            </a:r>
            <a:endParaRPr lang="en-US" sz="1000" dirty="0" smtClean="0">
              <a:latin typeface="Comic Sans MS" panose="030F0702030302020204" pitchFamily="66" charset="0"/>
            </a:endParaRPr>
          </a:p>
          <a:p>
            <a:pPr algn="r"/>
            <a:r>
              <a:rPr lang="en-US" sz="2400" dirty="0" smtClean="0">
                <a:latin typeface="Comic Sans MS" panose="030F0702030302020204" pitchFamily="66" charset="0"/>
                <a:hlinkClick r:id="rId2"/>
              </a:rPr>
              <a:t>www.CliffNotes.com</a:t>
            </a:r>
            <a:r>
              <a:rPr lang="en-US" sz="2800" dirty="0" smtClean="0">
                <a:latin typeface="Comic Sans MS" panose="030F0702030302020204" pitchFamily="66" charset="0"/>
              </a:rPr>
              <a:t> 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687" y="5373485"/>
            <a:ext cx="120546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omic Sans MS" panose="030F0702030302020204" pitchFamily="66" charset="0"/>
              </a:rPr>
              <a:t>Ethnic Group</a:t>
            </a:r>
            <a:r>
              <a:rPr lang="en-US" sz="3200" dirty="0" smtClean="0">
                <a:latin typeface="Comic Sans MS" panose="030F0702030302020204" pitchFamily="66" charset="0"/>
              </a:rPr>
              <a:t>- a social group that shares a common and distinctive culture, religion, language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305586" y="6128712"/>
            <a:ext cx="3638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latin typeface="Comic Sans MS" panose="030F0702030302020204" pitchFamily="66" charset="0"/>
              </a:rPr>
              <a:t>Merriam-Webster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46990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255</Words>
  <Application>Microsoft Office PowerPoint</Application>
  <PresentationFormat>Widescreen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10</cp:revision>
  <cp:lastPrinted>2018-03-26T17:48:54Z</cp:lastPrinted>
  <dcterms:created xsi:type="dcterms:W3CDTF">2018-03-09T22:50:25Z</dcterms:created>
  <dcterms:modified xsi:type="dcterms:W3CDTF">2018-03-26T17:51:27Z</dcterms:modified>
</cp:coreProperties>
</file>