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1 Truancy Terms" id="{C883DBBF-EDC9-4306-A269-1E3A6CB02D3A}">
          <p14:sldIdLst>
            <p14:sldId id="258"/>
            <p14:sldId id="263"/>
          </p14:sldIdLst>
        </p14:section>
        <p14:section name="L1 Each One-Teach One" id="{11120C51-7552-4FAE-B3A8-032677D4AC14}">
          <p14:sldIdLst>
            <p14:sldId id="260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6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037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779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11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20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669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645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6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38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146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313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8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nsus.gov/compendia/statab/2012/tables/12s0232.pdf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373" y="152400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7373" y="1492827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7373" y="2802082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7373" y="4149436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373" y="5486400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8600" y="3048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Habitually Truant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1673" y="42672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</a:t>
            </a:r>
            <a:r>
              <a:rPr lang="en-US" sz="2400" b="1" dirty="0" smtClean="0"/>
              <a:t>ncorrigible </a:t>
            </a:r>
            <a:r>
              <a:rPr lang="en-US" sz="2400" b="1" dirty="0"/>
              <a:t>child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1673" y="28956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Compulsory Education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6309" y="16764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Truant Child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8600" y="5665416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Excessive Absences</a:t>
            </a:r>
          </a:p>
        </p:txBody>
      </p:sp>
    </p:spTree>
    <p:extLst>
      <p:ext uri="{BB962C8B-B14F-4D97-AF65-F5344CB8AC3E}">
        <p14:creationId xmlns:p14="http://schemas.microsoft.com/office/powerpoint/2010/main" val="3961542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373" y="152400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7373" y="1492827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7373" y="2802082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7373" y="4149436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373" y="5486400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8600" y="3048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School Truancy Policy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64727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373" y="152400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373" y="1492827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373" y="2802082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373" y="4149436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373" y="5486400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223391"/>
            <a:ext cx="868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dirty="0"/>
              <a:t>A</a:t>
            </a:r>
            <a:r>
              <a:rPr lang="en-US" sz="3200" dirty="0" smtClean="0"/>
              <a:t> </a:t>
            </a:r>
            <a:r>
              <a:rPr lang="en-US" sz="3200" dirty="0"/>
              <a:t>truant child who is truant for at least five school days within a school </a:t>
            </a:r>
            <a:r>
              <a:rPr lang="en-US" sz="3200" dirty="0" smtClean="0"/>
              <a:t>year</a:t>
            </a:r>
            <a:r>
              <a:rPr lang="en-US" sz="3200" dirty="0"/>
              <a:t> </a:t>
            </a:r>
            <a:r>
              <a:rPr lang="en-US" sz="3200" dirty="0" smtClean="0"/>
              <a:t>is </a:t>
            </a:r>
            <a:r>
              <a:rPr lang="en-US" sz="3200" b="1" dirty="0" smtClean="0">
                <a:solidFill>
                  <a:prstClr val="black"/>
                </a:solidFill>
              </a:rPr>
              <a:t>Habitually Truant.</a:t>
            </a:r>
            <a:endParaRPr lang="en-US" sz="3200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7818" y="41529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prstClr val="black"/>
                </a:solidFill>
              </a:rPr>
              <a:t>I</a:t>
            </a:r>
            <a:r>
              <a:rPr lang="en-US" sz="2400" b="1" dirty="0" smtClean="0">
                <a:solidFill>
                  <a:prstClr val="black"/>
                </a:solidFill>
              </a:rPr>
              <a:t>ncorrigible </a:t>
            </a:r>
            <a:r>
              <a:rPr lang="en-US" sz="2400" b="1" dirty="0">
                <a:solidFill>
                  <a:prstClr val="black"/>
                </a:solidFill>
              </a:rPr>
              <a:t>C</a:t>
            </a:r>
            <a:r>
              <a:rPr lang="en-US" sz="2400" b="1" dirty="0" smtClean="0">
                <a:solidFill>
                  <a:prstClr val="black"/>
                </a:solidFill>
              </a:rPr>
              <a:t>hild: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refuses </a:t>
            </a:r>
            <a:r>
              <a:rPr lang="en-US" sz="1600" dirty="0"/>
              <a:t>to obey the reasonable and proper orders or directions of a </a:t>
            </a:r>
            <a:r>
              <a:rPr lang="en-US" sz="1600" dirty="0" smtClean="0"/>
              <a:t>parent or guardian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beyond </a:t>
            </a:r>
            <a:r>
              <a:rPr lang="en-US" sz="1600" dirty="0"/>
              <a:t>the control </a:t>
            </a:r>
            <a:r>
              <a:rPr lang="en-US" sz="1600" dirty="0" smtClean="0"/>
              <a:t>of parent or guardian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habitually </a:t>
            </a:r>
            <a:r>
              <a:rPr lang="en-US" sz="1600" dirty="0"/>
              <a:t>truant from school</a:t>
            </a:r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1673" y="2895600"/>
            <a:ext cx="868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Schooling that is </a:t>
            </a:r>
            <a:r>
              <a:rPr lang="en-US" sz="3200" dirty="0" smtClean="0"/>
              <a:t>required by law is called:  </a:t>
            </a:r>
          </a:p>
          <a:p>
            <a:pPr algn="ctr"/>
            <a:r>
              <a:rPr lang="en-US" sz="3200" b="1" dirty="0" smtClean="0">
                <a:solidFill>
                  <a:prstClr val="black"/>
                </a:solidFill>
              </a:rPr>
              <a:t>Compulsory </a:t>
            </a:r>
            <a:r>
              <a:rPr lang="en-US" sz="3200" b="1" dirty="0">
                <a:solidFill>
                  <a:prstClr val="black"/>
                </a:solidFill>
              </a:rPr>
              <a:t>Education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6309" y="15240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black"/>
                </a:solidFill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</a:rPr>
              <a:t>Truant Child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is </a:t>
            </a:r>
            <a:r>
              <a:rPr lang="en-US" sz="1600" dirty="0"/>
              <a:t>between six and sixteen years of </a:t>
            </a:r>
            <a:r>
              <a:rPr lang="en-US" sz="1600" dirty="0" smtClean="0"/>
              <a:t>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not </a:t>
            </a:r>
            <a:r>
              <a:rPr lang="en-US" sz="1600" dirty="0"/>
              <a:t>in attendance at a public or private school during the hours that school is in session, </a:t>
            </a:r>
            <a:endParaRPr lang="en-US" sz="16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not </a:t>
            </a:r>
            <a:r>
              <a:rPr lang="en-US" sz="1600" dirty="0"/>
              <a:t>excused as provided by law </a:t>
            </a:r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573" y="5680501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dirty="0" smtClean="0"/>
              <a:t>If the number </a:t>
            </a:r>
            <a:r>
              <a:rPr lang="en-US" sz="2400" dirty="0"/>
              <a:t>of absent days exceeds 10% of the number of required attendance </a:t>
            </a:r>
            <a:r>
              <a:rPr lang="en-US" sz="2400" dirty="0" smtClean="0"/>
              <a:t>days it is considered </a:t>
            </a:r>
            <a:r>
              <a:rPr lang="en-US" sz="2400" b="1" dirty="0" smtClean="0">
                <a:solidFill>
                  <a:prstClr val="black"/>
                </a:solidFill>
              </a:rPr>
              <a:t>Excessive </a:t>
            </a:r>
            <a:r>
              <a:rPr lang="en-US" sz="2400" b="1" dirty="0">
                <a:solidFill>
                  <a:prstClr val="black"/>
                </a:solidFill>
              </a:rPr>
              <a:t>Absences</a:t>
            </a:r>
          </a:p>
        </p:txBody>
      </p:sp>
    </p:spTree>
    <p:extLst>
      <p:ext uri="{BB962C8B-B14F-4D97-AF65-F5344CB8AC3E}">
        <p14:creationId xmlns:p14="http://schemas.microsoft.com/office/powerpoint/2010/main" val="4252258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373" y="152400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373" y="1492827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373" y="2802082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373" y="4149436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373" y="5486400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04800"/>
            <a:ext cx="868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ARS 15-803 </a:t>
            </a:r>
          </a:p>
          <a:p>
            <a:r>
              <a:rPr lang="en-US" sz="2000" dirty="0" smtClean="0"/>
              <a:t>It </a:t>
            </a:r>
            <a:r>
              <a:rPr lang="en-US" sz="2000" dirty="0"/>
              <a:t>is unlawful </a:t>
            </a:r>
            <a:r>
              <a:rPr lang="en-US" sz="2000" dirty="0" smtClean="0"/>
              <a:t>for any child who is between six and sixteen years of age to fail to attend </a:t>
            </a:r>
            <a:r>
              <a:rPr lang="en-US" sz="2000" smtClean="0"/>
              <a:t>school while </a:t>
            </a:r>
            <a:r>
              <a:rPr lang="en-US" sz="2000" dirty="0" smtClean="0"/>
              <a:t>in session.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673" y="4267200"/>
            <a:ext cx="868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/>
              <a:t>The average dropout can expect to earn an annual income of $10,000 less than the average high school graduate and $36,000 less than someone with a </a:t>
            </a:r>
            <a:r>
              <a:rPr lang="en-US" sz="2000" b="1" dirty="0" smtClean="0"/>
              <a:t>bachelor’s degree. 					</a:t>
            </a:r>
            <a:r>
              <a:rPr lang="en-US" sz="1000" i="1" dirty="0" smtClean="0"/>
              <a:t>(</a:t>
            </a:r>
            <a:r>
              <a:rPr lang="en-US" sz="1000" i="1" u="sng" dirty="0" smtClean="0">
                <a:hlinkClick r:id="rId2"/>
              </a:rPr>
              <a:t>U.S</a:t>
            </a:r>
            <a:r>
              <a:rPr lang="en-US" sz="1000" i="1" u="sng" dirty="0">
                <a:hlinkClick r:id="rId2"/>
              </a:rPr>
              <a:t>. Census Bureau</a:t>
            </a:r>
            <a:r>
              <a:rPr lang="en-US" sz="1000" i="1" dirty="0"/>
              <a:t> 2012)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221673" y="2895600"/>
            <a:ext cx="868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b="1" dirty="0"/>
              <a:t>High school dropouts are 72 % more likely to be unemployed as compared to high school graduates. </a:t>
            </a:r>
            <a:endParaRPr lang="en-US" sz="2800" b="1" dirty="0" smtClean="0"/>
          </a:p>
          <a:p>
            <a:pPr lvl="0" algn="ctr"/>
            <a:r>
              <a:rPr lang="en-US" sz="1000" i="1" dirty="0" smtClean="0"/>
              <a:t>(</a:t>
            </a:r>
            <a:r>
              <a:rPr lang="en-US" sz="1000" i="1" dirty="0"/>
              <a:t>U.S. Department of Labor, 2013)</a:t>
            </a:r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290946" y="1492827"/>
            <a:ext cx="8686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/>
              <a:t>The national graduation rate is 81%; Arizona’s graduation rate is 75.14%. </a:t>
            </a:r>
            <a:r>
              <a:rPr lang="en-US" sz="3200" b="1" i="1" dirty="0" smtClean="0"/>
              <a:t>	</a:t>
            </a:r>
          </a:p>
          <a:p>
            <a:pPr lvl="0" algn="ctr"/>
            <a:r>
              <a:rPr lang="en-US" sz="1000" i="1" dirty="0" smtClean="0"/>
              <a:t>(</a:t>
            </a:r>
            <a:r>
              <a:rPr lang="en-US" sz="1000" i="1" dirty="0"/>
              <a:t>According to the National Center for Education Statistics report May 2015)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249382" y="5603557"/>
            <a:ext cx="8686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b="1" dirty="0"/>
              <a:t>National incarceration rates were 63 times higher among dropouts between the ages of 16 and 24 than among college graduates. </a:t>
            </a:r>
            <a:r>
              <a:rPr lang="en-US" sz="1000" i="1" dirty="0"/>
              <a:t>(Northeastern University Research 2009)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12028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373" y="152400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373" y="1492827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373" y="2802082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373" y="4149436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373" y="5486400"/>
            <a:ext cx="8915400" cy="1219200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048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School Truancy Policy </a:t>
            </a:r>
            <a:r>
              <a:rPr lang="en-US" sz="2400" dirty="0" smtClean="0"/>
              <a:t>(Add your school truancy policy)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673" y="4267200"/>
            <a:ext cx="868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 smtClean="0"/>
              <a:t>					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50983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263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Arizona Bar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11</cp:revision>
  <dcterms:created xsi:type="dcterms:W3CDTF">2015-07-29T23:18:21Z</dcterms:created>
  <dcterms:modified xsi:type="dcterms:W3CDTF">2015-08-07T23:17:08Z</dcterms:modified>
</cp:coreProperties>
</file>