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14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34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9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8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50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2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5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8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61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54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04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17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424BE-27F8-4245-8EAB-70B098CCC90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600C6-517E-42D2-9525-213C6D1A9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85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054" y="5562600"/>
            <a:ext cx="4451280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199" y="4191000"/>
            <a:ext cx="4451280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" y="122434"/>
            <a:ext cx="4436724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619089" y="122434"/>
            <a:ext cx="4448711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29364" y="1477766"/>
            <a:ext cx="4438436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199" y="1477766"/>
            <a:ext cx="4451279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29364" y="2848510"/>
            <a:ext cx="4438436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199" y="2848510"/>
            <a:ext cx="4451280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29364" y="4191000"/>
            <a:ext cx="4438436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629364" y="5562600"/>
            <a:ext cx="4438436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06339" y="70314"/>
            <a:ext cx="419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30.8%</a:t>
            </a:r>
            <a:endParaRPr lang="en-US" sz="8000" dirty="0"/>
          </a:p>
        </p:txBody>
      </p:sp>
      <p:sp>
        <p:nvSpPr>
          <p:cNvPr id="17" name="TextBox 16"/>
          <p:cNvSpPr txBox="1"/>
          <p:nvPr/>
        </p:nvSpPr>
        <p:spPr>
          <a:xfrm>
            <a:off x="1425539" y="1447067"/>
            <a:ext cx="175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63</a:t>
            </a:r>
            <a:endParaRPr lang="en-US" sz="8000" dirty="0"/>
          </a:p>
        </p:txBody>
      </p:sp>
      <p:sp>
        <p:nvSpPr>
          <p:cNvPr id="18" name="TextBox 17"/>
          <p:cNvSpPr txBox="1"/>
          <p:nvPr/>
        </p:nvSpPr>
        <p:spPr>
          <a:xfrm>
            <a:off x="220194" y="2913727"/>
            <a:ext cx="4191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$20,241.00</a:t>
            </a:r>
            <a:endParaRPr lang="en-US" sz="6600" dirty="0"/>
          </a:p>
        </p:txBody>
      </p:sp>
      <p:sp>
        <p:nvSpPr>
          <p:cNvPr id="19" name="TextBox 18"/>
          <p:cNvSpPr txBox="1"/>
          <p:nvPr/>
        </p:nvSpPr>
        <p:spPr>
          <a:xfrm>
            <a:off x="205988" y="4246602"/>
            <a:ext cx="41771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$36,424.00</a:t>
            </a:r>
            <a:endParaRPr lang="en-US" sz="6600" dirty="0"/>
          </a:p>
        </p:txBody>
      </p:sp>
      <p:sp>
        <p:nvSpPr>
          <p:cNvPr id="20" name="TextBox 19"/>
          <p:cNvSpPr txBox="1"/>
          <p:nvPr/>
        </p:nvSpPr>
        <p:spPr>
          <a:xfrm>
            <a:off x="328853" y="5664368"/>
            <a:ext cx="41840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$292,000.00</a:t>
            </a:r>
            <a:endParaRPr lang="en-US" sz="6000" dirty="0"/>
          </a:p>
        </p:txBody>
      </p:sp>
      <p:sp>
        <p:nvSpPr>
          <p:cNvPr id="21" name="TextBox 20"/>
          <p:cNvSpPr txBox="1"/>
          <p:nvPr/>
        </p:nvSpPr>
        <p:spPr>
          <a:xfrm>
            <a:off x="4800600" y="228600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Poverty Rate </a:t>
            </a:r>
            <a:r>
              <a:rPr lang="en-US" sz="2800" b="1" dirty="0"/>
              <a:t>of </a:t>
            </a:r>
            <a:r>
              <a:rPr lang="en-US" sz="2800" b="1" dirty="0" smtClean="0"/>
              <a:t>Dropouts </a:t>
            </a:r>
            <a:r>
              <a:rPr lang="en-US" sz="2000" dirty="0" smtClean="0"/>
              <a:t>(Department </a:t>
            </a:r>
            <a:r>
              <a:rPr lang="en-US" sz="2000" dirty="0"/>
              <a:t>of </a:t>
            </a:r>
            <a:r>
              <a:rPr lang="en-US" sz="2000" dirty="0" smtClean="0"/>
              <a:t>Education)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4800600" y="1508623"/>
            <a:ext cx="4114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Incarceration </a:t>
            </a:r>
            <a:r>
              <a:rPr lang="en-US" b="1" dirty="0"/>
              <a:t>rates are ____ times higher for dropouts between the ages of 16-24 than among college </a:t>
            </a:r>
            <a:r>
              <a:rPr lang="en-US" b="1" dirty="0" smtClean="0"/>
              <a:t>graduates. </a:t>
            </a:r>
          </a:p>
          <a:p>
            <a:pPr algn="ctr"/>
            <a:r>
              <a:rPr lang="en-US" sz="1400" dirty="0" smtClean="0"/>
              <a:t>(Northeastern </a:t>
            </a:r>
            <a:r>
              <a:rPr lang="en-US" sz="1400" dirty="0"/>
              <a:t>University </a:t>
            </a:r>
            <a:r>
              <a:rPr lang="en-US" sz="1400" dirty="0" smtClean="0"/>
              <a:t>Study)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800600" y="2836783"/>
            <a:ext cx="4114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Average Salary </a:t>
            </a:r>
            <a:r>
              <a:rPr lang="en-US" sz="2800" b="1" dirty="0"/>
              <a:t>of a </a:t>
            </a:r>
            <a:r>
              <a:rPr lang="en-US" sz="2800" b="1" dirty="0" smtClean="0"/>
              <a:t>High School Dropout </a:t>
            </a:r>
          </a:p>
          <a:p>
            <a:pPr algn="ctr"/>
            <a:r>
              <a:rPr lang="en-US" dirty="0" smtClean="0"/>
              <a:t>(U.S</a:t>
            </a:r>
            <a:r>
              <a:rPr lang="en-US" dirty="0"/>
              <a:t>. Census </a:t>
            </a:r>
            <a:r>
              <a:rPr lang="en-US" dirty="0" smtClean="0"/>
              <a:t>Bureau)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901045" y="4168703"/>
            <a:ext cx="4114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Average </a:t>
            </a:r>
            <a:r>
              <a:rPr lang="en-US" sz="2800" b="1" dirty="0"/>
              <a:t>S</a:t>
            </a:r>
            <a:r>
              <a:rPr lang="en-US" sz="2800" b="1" dirty="0" smtClean="0"/>
              <a:t>alary </a:t>
            </a:r>
            <a:r>
              <a:rPr lang="en-US" sz="2800" b="1" dirty="0"/>
              <a:t>of a </a:t>
            </a:r>
            <a:r>
              <a:rPr lang="en-US" sz="2800" b="1" dirty="0" smtClean="0"/>
              <a:t>High School Graduate </a:t>
            </a:r>
          </a:p>
          <a:p>
            <a:pPr algn="ctr"/>
            <a:r>
              <a:rPr lang="en-US" dirty="0" smtClean="0"/>
              <a:t>(U.S</a:t>
            </a:r>
            <a:r>
              <a:rPr lang="en-US" dirty="0"/>
              <a:t>. Census </a:t>
            </a:r>
            <a:r>
              <a:rPr lang="en-US" dirty="0" smtClean="0"/>
              <a:t>Bureau)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786044" y="5612249"/>
            <a:ext cx="41293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Average cost for taxpayers a dropout </a:t>
            </a:r>
            <a:r>
              <a:rPr lang="en-US" sz="1400" b="1" dirty="0"/>
              <a:t>will end up costing </a:t>
            </a:r>
            <a:r>
              <a:rPr lang="en-US" sz="1400" b="1" dirty="0" smtClean="0"/>
              <a:t>over </a:t>
            </a:r>
            <a:r>
              <a:rPr lang="en-US" sz="1400" b="1" dirty="0"/>
              <a:t>a lifetime due to the price tag associated with incarceration and other factors such as how much less they pay in taxes. </a:t>
            </a:r>
            <a:endParaRPr lang="en-US" sz="1400" b="1" dirty="0" smtClean="0"/>
          </a:p>
          <a:p>
            <a:pPr algn="ctr"/>
            <a:r>
              <a:rPr lang="en-US" sz="1400" dirty="0" smtClean="0"/>
              <a:t>(Northeastern University)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18411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105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4</cp:revision>
  <dcterms:created xsi:type="dcterms:W3CDTF">2015-07-29T18:51:00Z</dcterms:created>
  <dcterms:modified xsi:type="dcterms:W3CDTF">2015-07-29T19:20:06Z</dcterms:modified>
</cp:coreProperties>
</file>