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1 Each One-Teach One" id="{11120C51-7552-4FAE-B3A8-032677D4AC14}">
          <p14:sldIdLst>
            <p14:sldId id="263"/>
            <p14:sldId id="262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02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3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79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1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2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669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64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6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38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146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13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0B332-60BB-4CD8-A3F9-FD2B90440B03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8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nsus.gov/compendia/statab/2012/tables/12s0232.pdf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373" y="152400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373" y="1492827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373" y="2802082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373" y="4149436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373" y="5486400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519" y="283061"/>
            <a:ext cx="8787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A student may be expelled or assigned an alternative education for excessive absenteeism. (Check your School District Policy) 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187178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If absences due to out of school suspensions exceeds 10% of the required attendance of the school year, it may not be considered excused.</a:t>
            </a:r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3013501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Schooling that is required by law is called:  </a:t>
            </a:r>
            <a:r>
              <a:rPr lang="en-US" sz="2400" b="1" dirty="0">
                <a:solidFill>
                  <a:prstClr val="black"/>
                </a:solidFill>
              </a:rPr>
              <a:t>Compulsory Education</a:t>
            </a:r>
            <a:r>
              <a:rPr lang="en-US" sz="2400" dirty="0">
                <a:solidFill>
                  <a:prstClr val="black"/>
                </a:solidFill>
              </a:rPr>
              <a:t>. </a:t>
            </a:r>
          </a:p>
          <a:p>
            <a:pPr algn="ctr"/>
            <a:r>
              <a:rPr lang="en-US" sz="2400" dirty="0">
                <a:solidFill>
                  <a:prstClr val="black"/>
                </a:solidFill>
              </a:rPr>
              <a:t>In Arizona students must attend school for 180 days each year.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0446" y="1538992"/>
            <a:ext cx="8808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If a student has completed their course requirements but is absent due to illness, disease or accident that has been verified may not be subject to chronic absentee penalties.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1253" y="5505271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dirty="0"/>
              <a:t>Absences may be excused if due to illness, doctor appointment, bereavement, family emergencies, and out-of-school suspensions. Family vacations are reviewed by the Department of Education.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123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373" y="152400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373" y="1492827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373" y="2802082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373" y="4149436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373" y="5486400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935" y="346502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dirty="0"/>
              <a:t>Students may be excused if they are accompanied by their parent or guardian for not more than 10% of the required attendance days.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818" y="4287955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prstClr val="black"/>
                </a:solidFill>
              </a:rPr>
              <a:t>“Truant” is having an unexcused absence for at least one class period during the school day.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1673" y="2895600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“Habitually Truant” is being truant </a:t>
            </a:r>
          </a:p>
          <a:p>
            <a:pPr algn="ctr"/>
            <a:r>
              <a:rPr lang="en-US" sz="3200" dirty="0"/>
              <a:t>for more than 5 school days. </a:t>
            </a:r>
            <a:endParaRPr lang="en-US" sz="32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2935" y="1625373"/>
            <a:ext cx="868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</a:rPr>
              <a:t>Students may be excused from attending school if they are being homeschooled under the legal requirements.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7818" y="5671013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dirty="0"/>
              <a:t>If the number of absent days exceeds 10% of the number of required attendance days, it is considered </a:t>
            </a:r>
            <a:r>
              <a:rPr lang="en-US" sz="2400" b="1" dirty="0">
                <a:solidFill>
                  <a:prstClr val="black"/>
                </a:solidFill>
              </a:rPr>
              <a:t>Chronic Absenteeism.</a:t>
            </a:r>
          </a:p>
        </p:txBody>
      </p:sp>
    </p:spTree>
    <p:extLst>
      <p:ext uri="{BB962C8B-B14F-4D97-AF65-F5344CB8AC3E}">
        <p14:creationId xmlns:p14="http://schemas.microsoft.com/office/powerpoint/2010/main" val="246448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373" y="152400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373" y="1492827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373" y="2802082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373" y="4149436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373" y="5486400"/>
            <a:ext cx="8915400" cy="12192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673" y="322165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ARS 15-803 - </a:t>
            </a:r>
            <a:r>
              <a:rPr lang="en-US" sz="2400" dirty="0"/>
              <a:t>It is unlawful for any child who is between six and sixteen years of age to fail to attend school while it is in session.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0938" y="4125191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dirty="0"/>
              <a:t>The average dropout can expect to earn an annual income of $10,000 less than the average high school graduate and $36,000 less than someone with a bachelor’s degree. </a:t>
            </a:r>
            <a:r>
              <a:rPr lang="en-US" sz="2000" b="1" dirty="0"/>
              <a:t>		</a:t>
            </a:r>
            <a:r>
              <a:rPr lang="en-US" sz="1000" i="1" dirty="0"/>
              <a:t>(</a:t>
            </a:r>
            <a:r>
              <a:rPr lang="en-US" sz="1000" i="1" u="sng" dirty="0">
                <a:hlinkClick r:id="rId2"/>
              </a:rPr>
              <a:t>U.S. Census Bureau</a:t>
            </a:r>
            <a:r>
              <a:rPr lang="en-US" sz="1000" i="1" dirty="0"/>
              <a:t> 2023)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349827" y="2875278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dirty="0"/>
              <a:t>High school dropouts are 2 to 3 times more likely to be unemployed as compared to high school graduates. </a:t>
            </a:r>
          </a:p>
          <a:p>
            <a:pPr lvl="0" algn="ctr"/>
            <a:r>
              <a:rPr lang="en-US" sz="1000" i="1" dirty="0"/>
              <a:t>(U.S. Bureau of Labor Statistics)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244864" y="1491218"/>
            <a:ext cx="8686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dirty="0"/>
              <a:t>The 2022 national graduation rate is 89%; </a:t>
            </a:r>
          </a:p>
          <a:p>
            <a:pPr lvl="0" algn="ctr"/>
            <a:r>
              <a:rPr lang="en-US" sz="3200" dirty="0"/>
              <a:t>Arizona’s graduation rate is 77%. </a:t>
            </a:r>
            <a:endParaRPr lang="en-US" sz="3200" i="1" dirty="0"/>
          </a:p>
          <a:p>
            <a:pPr lvl="0" algn="ctr"/>
            <a:r>
              <a:rPr lang="en-US" sz="1000" i="1" dirty="0"/>
              <a:t>(https://www.publicschoolreview.com/average-graduation-rate-stats/national-data)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7373" y="5505271"/>
            <a:ext cx="88339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dirty="0"/>
              <a:t>Youth over the age of 14 and is employed or attending a vocational training program and has the consent of the parent or guardian may have their case reviewed by the Department of Education. </a:t>
            </a:r>
            <a:r>
              <a:rPr lang="en-US" sz="1600" b="1" dirty="0"/>
              <a:t>(ARS 15-803 D4)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12028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400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roboto</vt:lpstr>
      <vt:lpstr>Office Theme</vt:lpstr>
      <vt:lpstr>PowerPoint Presentation</vt:lpstr>
      <vt:lpstr>PowerPoint Presentation</vt:lpstr>
      <vt:lpstr>PowerPoint Presentation</vt:lpstr>
    </vt:vector>
  </TitlesOfParts>
  <Company>Arizona Bar Foundation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19</cp:revision>
  <dcterms:created xsi:type="dcterms:W3CDTF">2015-07-29T23:18:21Z</dcterms:created>
  <dcterms:modified xsi:type="dcterms:W3CDTF">2023-08-18T14:26:56Z</dcterms:modified>
</cp:coreProperties>
</file>