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sldIdLst>
    <p:sldId id="256" r:id="rId5"/>
    <p:sldId id="259"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25" autoAdjust="0"/>
    <p:restoredTop sz="94660"/>
  </p:normalViewPr>
  <p:slideViewPr>
    <p:cSldViewPr snapToGrid="0">
      <p:cViewPr varScale="1">
        <p:scale>
          <a:sx n="65" d="100"/>
          <a:sy n="65" d="100"/>
        </p:scale>
        <p:origin x="66" y="6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en-US"/>
              <a:t>Click to edit Master title style</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7C1B6246-DE8A-4B1C-B2FB-F8A05B4E9B7D}" type="datetimeFigureOut">
              <a:rPr lang="en-US" smtClean="0"/>
              <a:t>3/29/2023</a:t>
            </a:fld>
            <a:endParaRPr lang="en-US"/>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a:p>
        </p:txBody>
      </p:sp>
      <p:sp>
        <p:nvSpPr>
          <p:cNvPr id="6" name="Slide Number Placeholder 5"/>
          <p:cNvSpPr>
            <a:spLocks noGrp="1"/>
          </p:cNvSpPr>
          <p:nvPr>
            <p:ph type="sldNum" sz="quarter" idx="12"/>
          </p:nvPr>
        </p:nvSpPr>
        <p:spPr>
          <a:xfrm>
            <a:off x="10469880" y="320040"/>
            <a:ext cx="914400" cy="320040"/>
          </a:xfrm>
        </p:spPr>
        <p:txBody>
          <a:bodyPr/>
          <a:lstStyle/>
          <a:p>
            <a:fld id="{67C67D77-0660-4F56-ABD9-B53AB56EA5BB}" type="slidenum">
              <a:rPr lang="en-US" smtClean="0"/>
              <a:t>‹#›</a:t>
            </a:fld>
            <a:endParaRPr lang="en-US"/>
          </a:p>
        </p:txBody>
      </p:sp>
    </p:spTree>
    <p:extLst>
      <p:ext uri="{BB962C8B-B14F-4D97-AF65-F5344CB8AC3E}">
        <p14:creationId xmlns:p14="http://schemas.microsoft.com/office/powerpoint/2010/main" val="17892027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C1B6246-DE8A-4B1C-B2FB-F8A05B4E9B7D}" type="datetimeFigureOut">
              <a:rPr lang="en-US" smtClean="0"/>
              <a:t>3/29/2023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C67D77-0660-4F56-ABD9-B53AB56EA5BB}" type="slidenum">
              <a:rPr lang="en-US" smtClean="0"/>
              <a:t>‹#›</a:t>
            </a:fld>
            <a:endParaRPr lang="en-US"/>
          </a:p>
        </p:txBody>
      </p:sp>
    </p:spTree>
    <p:extLst>
      <p:ext uri="{BB962C8B-B14F-4D97-AF65-F5344CB8AC3E}">
        <p14:creationId xmlns:p14="http://schemas.microsoft.com/office/powerpoint/2010/main" val="28390116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04672" y="320040"/>
            <a:ext cx="3657600" cy="320040"/>
          </a:xfrm>
        </p:spPr>
        <p:txBody>
          <a:bodyPr/>
          <a:lstStyle/>
          <a:p>
            <a:fld id="{7C1B6246-DE8A-4B1C-B2FB-F8A05B4E9B7D}" type="datetimeFigureOut">
              <a:rPr lang="en-US" smtClean="0"/>
              <a:t>3/29/2023</a:t>
            </a:fld>
            <a:endParaRPr lang="en-US"/>
          </a:p>
        </p:txBody>
      </p:sp>
      <p:sp>
        <p:nvSpPr>
          <p:cNvPr id="5" name="Footer Placeholder 4"/>
          <p:cNvSpPr>
            <a:spLocks noGrp="1"/>
          </p:cNvSpPr>
          <p:nvPr>
            <p:ph type="ftr" sz="quarter" idx="11"/>
          </p:nvPr>
        </p:nvSpPr>
        <p:spPr>
          <a:xfrm>
            <a:off x="804672" y="6227064"/>
            <a:ext cx="10588752" cy="320040"/>
          </a:xfrm>
        </p:spPr>
        <p:txBody>
          <a:bodyPr/>
          <a:lstStyle/>
          <a:p>
            <a:endParaRPr lang="en-US"/>
          </a:p>
        </p:txBody>
      </p:sp>
      <p:sp>
        <p:nvSpPr>
          <p:cNvPr id="6" name="Slide Number Placeholder 5"/>
          <p:cNvSpPr>
            <a:spLocks noGrp="1"/>
          </p:cNvSpPr>
          <p:nvPr>
            <p:ph type="sldNum" sz="quarter" idx="12"/>
          </p:nvPr>
        </p:nvSpPr>
        <p:spPr>
          <a:xfrm>
            <a:off x="10469880" y="320040"/>
            <a:ext cx="914400" cy="320040"/>
          </a:xfrm>
        </p:spPr>
        <p:txBody>
          <a:bodyPr/>
          <a:lstStyle/>
          <a:p>
            <a:fld id="{67C67D77-0660-4F56-ABD9-B53AB56EA5BB}" type="slidenum">
              <a:rPr lang="en-US" smtClean="0"/>
              <a:t>‹#›</a:t>
            </a:fld>
            <a:endParaRPr lang="en-US"/>
          </a:p>
        </p:txBody>
      </p:sp>
    </p:spTree>
    <p:extLst>
      <p:ext uri="{BB962C8B-B14F-4D97-AF65-F5344CB8AC3E}">
        <p14:creationId xmlns:p14="http://schemas.microsoft.com/office/powerpoint/2010/main" val="3584049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en-US"/>
              <a:t>Click to edit Master title style</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C1B6246-DE8A-4B1C-B2FB-F8A05B4E9B7D}" type="datetimeFigureOut">
              <a:rPr lang="en-US" smtClean="0"/>
              <a:t>3/29/2023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C67D77-0660-4F56-ABD9-B53AB56EA5BB}" type="slidenum">
              <a:rPr lang="en-US" smtClean="0"/>
              <a:t>‹#›</a:t>
            </a:fld>
            <a:endParaRPr lang="en-US"/>
          </a:p>
        </p:txBody>
      </p:sp>
    </p:spTree>
    <p:extLst>
      <p:ext uri="{BB962C8B-B14F-4D97-AF65-F5344CB8AC3E}">
        <p14:creationId xmlns:p14="http://schemas.microsoft.com/office/powerpoint/2010/main" val="196834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04672" y="320040"/>
            <a:ext cx="3657600" cy="320040"/>
          </a:xfrm>
        </p:spPr>
        <p:txBody>
          <a:bodyPr/>
          <a:lstStyle/>
          <a:p>
            <a:fld id="{7C1B6246-DE8A-4B1C-B2FB-F8A05B4E9B7D}" type="datetimeFigureOut">
              <a:rPr lang="en-US" smtClean="0"/>
              <a:t>3/29/2023</a:t>
            </a:fld>
            <a:endParaRPr lang="en-US"/>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a:p>
        </p:txBody>
      </p:sp>
      <p:sp>
        <p:nvSpPr>
          <p:cNvPr id="6" name="Slide Number Placeholder 5"/>
          <p:cNvSpPr>
            <a:spLocks noGrp="1"/>
          </p:cNvSpPr>
          <p:nvPr>
            <p:ph type="sldNum" sz="quarter" idx="12"/>
          </p:nvPr>
        </p:nvSpPr>
        <p:spPr>
          <a:xfrm>
            <a:off x="10469880" y="320040"/>
            <a:ext cx="914400" cy="320040"/>
          </a:xfrm>
        </p:spPr>
        <p:txBody>
          <a:bodyPr/>
          <a:lstStyle/>
          <a:p>
            <a:fld id="{67C67D77-0660-4F56-ABD9-B53AB56EA5BB}" type="slidenum">
              <a:rPr lang="en-US" smtClean="0"/>
              <a:t>‹#›</a:t>
            </a:fld>
            <a:endParaRPr lang="en-US"/>
          </a:p>
        </p:txBody>
      </p:sp>
    </p:spTree>
    <p:extLst>
      <p:ext uri="{BB962C8B-B14F-4D97-AF65-F5344CB8AC3E}">
        <p14:creationId xmlns:p14="http://schemas.microsoft.com/office/powerpoint/2010/main" val="20048877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804672" y="320040"/>
            <a:ext cx="3657600" cy="320040"/>
          </a:xfrm>
        </p:spPr>
        <p:txBody>
          <a:bodyPr/>
          <a:lstStyle/>
          <a:p>
            <a:fld id="{7C1B6246-DE8A-4B1C-B2FB-F8A05B4E9B7D}" type="datetimeFigureOut">
              <a:rPr lang="en-US" smtClean="0"/>
              <a:t>3/29/2023</a:t>
            </a:fld>
            <a:endParaRPr lang="en-US"/>
          </a:p>
        </p:txBody>
      </p:sp>
      <p:sp>
        <p:nvSpPr>
          <p:cNvPr id="6" name="Footer Placeholder 5"/>
          <p:cNvSpPr>
            <a:spLocks noGrp="1"/>
          </p:cNvSpPr>
          <p:nvPr>
            <p:ph type="ftr" sz="quarter" idx="11"/>
          </p:nvPr>
        </p:nvSpPr>
        <p:spPr>
          <a:xfrm>
            <a:off x="804672" y="6227064"/>
            <a:ext cx="10588752" cy="320040"/>
          </a:xfrm>
        </p:spPr>
        <p:txBody>
          <a:bodyPr/>
          <a:lstStyle/>
          <a:p>
            <a:endParaRPr lang="en-US"/>
          </a:p>
        </p:txBody>
      </p:sp>
      <p:sp>
        <p:nvSpPr>
          <p:cNvPr id="7" name="Slide Number Placeholder 6"/>
          <p:cNvSpPr>
            <a:spLocks noGrp="1"/>
          </p:cNvSpPr>
          <p:nvPr>
            <p:ph type="sldNum" sz="quarter" idx="12"/>
          </p:nvPr>
        </p:nvSpPr>
        <p:spPr>
          <a:xfrm>
            <a:off x="10469880" y="320040"/>
            <a:ext cx="914400" cy="320040"/>
          </a:xfrm>
        </p:spPr>
        <p:txBody>
          <a:bodyPr/>
          <a:lstStyle/>
          <a:p>
            <a:fld id="{67C67D77-0660-4F56-ABD9-B53AB56EA5BB}" type="slidenum">
              <a:rPr lang="en-US" smtClean="0"/>
              <a:t>‹#›</a:t>
            </a:fld>
            <a:endParaRPr lang="en-US"/>
          </a:p>
        </p:txBody>
      </p:sp>
    </p:spTree>
    <p:extLst>
      <p:ext uri="{BB962C8B-B14F-4D97-AF65-F5344CB8AC3E}">
        <p14:creationId xmlns:p14="http://schemas.microsoft.com/office/powerpoint/2010/main" val="2040257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125305" y="1488985"/>
            <a:ext cx="6264350" cy="169685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18447" y="4351687"/>
            <a:ext cx="6265588" cy="17040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804672" y="320040"/>
            <a:ext cx="3657600" cy="320040"/>
          </a:xfrm>
        </p:spPr>
        <p:txBody>
          <a:bodyPr/>
          <a:lstStyle/>
          <a:p>
            <a:fld id="{7C1B6246-DE8A-4B1C-B2FB-F8A05B4E9B7D}" type="datetimeFigureOut">
              <a:rPr lang="en-US" smtClean="0"/>
              <a:t>3/29/2023</a:t>
            </a:fld>
            <a:endParaRPr lang="en-US"/>
          </a:p>
        </p:txBody>
      </p:sp>
      <p:sp>
        <p:nvSpPr>
          <p:cNvPr id="8" name="Footer Placeholder 7"/>
          <p:cNvSpPr>
            <a:spLocks noGrp="1"/>
          </p:cNvSpPr>
          <p:nvPr>
            <p:ph type="ftr" sz="quarter" idx="11"/>
          </p:nvPr>
        </p:nvSpPr>
        <p:spPr>
          <a:xfrm>
            <a:off x="804672" y="6227064"/>
            <a:ext cx="10588752" cy="320040"/>
          </a:xfrm>
        </p:spPr>
        <p:txBody>
          <a:bodyPr/>
          <a:lstStyle/>
          <a:p>
            <a:endParaRPr lang="en-US"/>
          </a:p>
        </p:txBody>
      </p:sp>
      <p:sp>
        <p:nvSpPr>
          <p:cNvPr id="9" name="Slide Number Placeholder 8"/>
          <p:cNvSpPr>
            <a:spLocks noGrp="1"/>
          </p:cNvSpPr>
          <p:nvPr>
            <p:ph type="sldNum" sz="quarter" idx="12"/>
          </p:nvPr>
        </p:nvSpPr>
        <p:spPr>
          <a:xfrm>
            <a:off x="10469880" y="320040"/>
            <a:ext cx="914400" cy="320040"/>
          </a:xfrm>
        </p:spPr>
        <p:txBody>
          <a:bodyPr/>
          <a:lstStyle/>
          <a:p>
            <a:fld id="{67C67D77-0660-4F56-ABD9-B53AB56EA5BB}" type="slidenum">
              <a:rPr lang="en-US" smtClean="0"/>
              <a:t>‹#›</a:t>
            </a:fld>
            <a:endParaRPr lang="en-US"/>
          </a:p>
        </p:txBody>
      </p:sp>
    </p:spTree>
    <p:extLst>
      <p:ext uri="{BB962C8B-B14F-4D97-AF65-F5344CB8AC3E}">
        <p14:creationId xmlns:p14="http://schemas.microsoft.com/office/powerpoint/2010/main" val="42660739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C1B6246-DE8A-4B1C-B2FB-F8A05B4E9B7D}" type="datetimeFigureOut">
              <a:rPr lang="en-US" smtClean="0"/>
              <a:t>3/29/2023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C67D77-0660-4F56-ABD9-B53AB56EA5BB}" type="slidenum">
              <a:rPr lang="en-US" smtClean="0"/>
              <a:t>‹#›</a:t>
            </a:fld>
            <a:endParaRPr lang="en-US"/>
          </a:p>
        </p:txBody>
      </p:sp>
    </p:spTree>
    <p:extLst>
      <p:ext uri="{BB962C8B-B14F-4D97-AF65-F5344CB8AC3E}">
        <p14:creationId xmlns:p14="http://schemas.microsoft.com/office/powerpoint/2010/main" val="10299568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7C1B6246-DE8A-4B1C-B2FB-F8A05B4E9B7D}" type="datetimeFigureOut">
              <a:rPr lang="en-US" smtClean="0"/>
              <a:t>3/29/2023</a:t>
            </a:fld>
            <a:endParaRPr lang="en-US"/>
          </a:p>
        </p:txBody>
      </p:sp>
      <p:sp>
        <p:nvSpPr>
          <p:cNvPr id="3" name="Footer Placeholder 2"/>
          <p:cNvSpPr>
            <a:spLocks noGrp="1"/>
          </p:cNvSpPr>
          <p:nvPr>
            <p:ph type="ftr" sz="quarter" idx="11"/>
          </p:nvPr>
        </p:nvSpPr>
        <p:spPr>
          <a:xfrm>
            <a:off x="804672" y="6227064"/>
            <a:ext cx="10588752" cy="320040"/>
          </a:xfrm>
        </p:spPr>
        <p:txBody>
          <a:bodyPr/>
          <a:lstStyle/>
          <a:p>
            <a:endParaRPr lang="en-US"/>
          </a:p>
        </p:txBody>
      </p:sp>
      <p:sp>
        <p:nvSpPr>
          <p:cNvPr id="4" name="Slide Number Placeholder 3"/>
          <p:cNvSpPr>
            <a:spLocks noGrp="1"/>
          </p:cNvSpPr>
          <p:nvPr>
            <p:ph type="sldNum" sz="quarter" idx="12"/>
          </p:nvPr>
        </p:nvSpPr>
        <p:spPr>
          <a:xfrm>
            <a:off x="10469880" y="320040"/>
            <a:ext cx="914400" cy="320040"/>
          </a:xfrm>
        </p:spPr>
        <p:txBody>
          <a:bodyPr/>
          <a:lstStyle/>
          <a:p>
            <a:fld id="{67C67D77-0660-4F56-ABD9-B53AB56EA5BB}" type="slidenum">
              <a:rPr lang="en-US" smtClean="0"/>
              <a:t>‹#›</a:t>
            </a:fld>
            <a:endParaRPr lang="en-US"/>
          </a:p>
        </p:txBody>
      </p:sp>
    </p:spTree>
    <p:extLst>
      <p:ext uri="{BB962C8B-B14F-4D97-AF65-F5344CB8AC3E}">
        <p14:creationId xmlns:p14="http://schemas.microsoft.com/office/powerpoint/2010/main" val="3410107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en-US"/>
              <a:t>Click to edit Master title style</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C1B6246-DE8A-4B1C-B2FB-F8A05B4E9B7D}" type="datetimeFigureOut">
              <a:rPr lang="en-US" smtClean="0"/>
              <a:t>3/29/2023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C67D77-0660-4F56-ABD9-B53AB56EA5BB}" type="slidenum">
              <a:rPr lang="en-US" smtClean="0"/>
              <a:t>‹#›</a:t>
            </a:fld>
            <a:endParaRPr lang="en-US"/>
          </a:p>
        </p:txBody>
      </p:sp>
    </p:spTree>
    <p:extLst>
      <p:ext uri="{BB962C8B-B14F-4D97-AF65-F5344CB8AC3E}">
        <p14:creationId xmlns:p14="http://schemas.microsoft.com/office/powerpoint/2010/main" val="2239915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04672" y="320040"/>
            <a:ext cx="3657600" cy="320040"/>
          </a:xfrm>
        </p:spPr>
        <p:txBody>
          <a:bodyPr/>
          <a:lstStyle/>
          <a:p>
            <a:fld id="{7C1B6246-DE8A-4B1C-B2FB-F8A05B4E9B7D}" type="datetimeFigureOut">
              <a:rPr lang="en-US" smtClean="0"/>
              <a:t>3/29/2023</a:t>
            </a:fld>
            <a:endParaRPr lang="en-US"/>
          </a:p>
        </p:txBody>
      </p:sp>
      <p:sp>
        <p:nvSpPr>
          <p:cNvPr id="6" name="Footer Placeholder 5"/>
          <p:cNvSpPr>
            <a:spLocks noGrp="1"/>
          </p:cNvSpPr>
          <p:nvPr>
            <p:ph type="ftr" sz="quarter" idx="11"/>
          </p:nvPr>
        </p:nvSpPr>
        <p:spPr>
          <a:xfrm>
            <a:off x="804672" y="6227064"/>
            <a:ext cx="5942203" cy="320040"/>
          </a:xfrm>
        </p:spPr>
        <p:txBody>
          <a:bodyPr/>
          <a:lstStyle/>
          <a:p>
            <a:endParaRPr lang="en-US"/>
          </a:p>
        </p:txBody>
      </p:sp>
      <p:sp>
        <p:nvSpPr>
          <p:cNvPr id="7" name="Slide Number Placeholder 6"/>
          <p:cNvSpPr>
            <a:spLocks noGrp="1"/>
          </p:cNvSpPr>
          <p:nvPr>
            <p:ph type="sldNum" sz="quarter" idx="12"/>
          </p:nvPr>
        </p:nvSpPr>
        <p:spPr>
          <a:xfrm>
            <a:off x="5828377" y="320040"/>
            <a:ext cx="914400" cy="320040"/>
          </a:xfrm>
        </p:spPr>
        <p:txBody>
          <a:bodyPr/>
          <a:lstStyle/>
          <a:p>
            <a:fld id="{67C67D77-0660-4F56-ABD9-B53AB56EA5BB}" type="slidenum">
              <a:rPr lang="en-US" smtClean="0"/>
              <a:t>‹#›</a:t>
            </a:fld>
            <a:endParaRPr lang="en-US"/>
          </a:p>
        </p:txBody>
      </p:sp>
    </p:spTree>
    <p:extLst>
      <p:ext uri="{BB962C8B-B14F-4D97-AF65-F5344CB8AC3E}">
        <p14:creationId xmlns:p14="http://schemas.microsoft.com/office/powerpoint/2010/main" val="9444395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7C1B6246-DE8A-4B1C-B2FB-F8A05B4E9B7D}" type="datetimeFigureOut">
              <a:rPr lang="en-US" smtClean="0"/>
              <a:t>3/29/2023</a:t>
            </a:fld>
            <a:endParaRPr lang="en-US"/>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67C67D77-0660-4F56-ABD9-B53AB56EA5BB}" type="slidenum">
              <a:rPr lang="en-US" smtClean="0"/>
              <a:t>‹#›</a:t>
            </a:fld>
            <a:endParaRPr lang="en-US"/>
          </a:p>
        </p:txBody>
      </p:sp>
    </p:spTree>
    <p:extLst>
      <p:ext uri="{BB962C8B-B14F-4D97-AF65-F5344CB8AC3E}">
        <p14:creationId xmlns:p14="http://schemas.microsoft.com/office/powerpoint/2010/main" val="328155043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7" name="Rectangle 9">
            <a:extLst>
              <a:ext uri="{FF2B5EF4-FFF2-40B4-BE49-F238E27FC236}">
                <a16:creationId xmlns:a16="http://schemas.microsoft.com/office/drawing/2014/main" id="{C55CC97A-43A5-4771-9041-D9C7B3568A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8" name="Group 11">
            <a:extLst>
              <a:ext uri="{FF2B5EF4-FFF2-40B4-BE49-F238E27FC236}">
                <a16:creationId xmlns:a16="http://schemas.microsoft.com/office/drawing/2014/main" id="{421AC71F-E15D-4C2B-A86A-508967C7F9E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59" name="Freeform 5">
              <a:extLst>
                <a:ext uri="{FF2B5EF4-FFF2-40B4-BE49-F238E27FC236}">
                  <a16:creationId xmlns:a16="http://schemas.microsoft.com/office/drawing/2014/main" id="{E0D8EC26-CB42-4C27-BA3A-0F51D272CD0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29674" y="1298404"/>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 name="Freeform 6">
              <a:extLst>
                <a:ext uri="{FF2B5EF4-FFF2-40B4-BE49-F238E27FC236}">
                  <a16:creationId xmlns:a16="http://schemas.microsoft.com/office/drawing/2014/main" id="{A0D2053F-0217-41E7-B891-3429E774797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70451" y="2018236"/>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 name="Freeform 7">
              <a:extLst>
                <a:ext uri="{FF2B5EF4-FFF2-40B4-BE49-F238E27FC236}">
                  <a16:creationId xmlns:a16="http://schemas.microsoft.com/office/drawing/2014/main" id="{811DFF9B-83C9-4714-AFDE-42A227F91A5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51351" y="1788400"/>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 name="Freeform 8">
              <a:extLst>
                <a:ext uri="{FF2B5EF4-FFF2-40B4-BE49-F238E27FC236}">
                  <a16:creationId xmlns:a16="http://schemas.microsoft.com/office/drawing/2014/main" id="{9CAA0A24-2F28-42D1-BF61-D2FF1686CB0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49842"/>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 name="Freeform 9">
              <a:extLst>
                <a:ext uri="{FF2B5EF4-FFF2-40B4-BE49-F238E27FC236}">
                  <a16:creationId xmlns:a16="http://schemas.microsoft.com/office/drawing/2014/main" id="{00F15048-829F-4C5C-AC79-922088F928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6186246"/>
              <a:ext cx="504825"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 name="Freeform 10">
              <a:extLst>
                <a:ext uri="{FF2B5EF4-FFF2-40B4-BE49-F238E27FC236}">
                  <a16:creationId xmlns:a16="http://schemas.microsoft.com/office/drawing/2014/main" id="{36430669-98F0-4FEE-B07C-7138223CD7C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1881"/>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 name="Freeform 11">
              <a:extLst>
                <a:ext uri="{FF2B5EF4-FFF2-40B4-BE49-F238E27FC236}">
                  <a16:creationId xmlns:a16="http://schemas.microsoft.com/office/drawing/2014/main" id="{1369A969-5D54-4678-A752-54CF4F2B7CE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426601" y="5579"/>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 name="Freeform 12">
              <a:extLst>
                <a:ext uri="{FF2B5EF4-FFF2-40B4-BE49-F238E27FC236}">
                  <a16:creationId xmlns:a16="http://schemas.microsoft.com/office/drawing/2014/main" id="{CC418526-440A-4DF2-8713-E2C70E2748C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105727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 name="Freeform 13">
              <a:extLst>
                <a:ext uri="{FF2B5EF4-FFF2-40B4-BE49-F238E27FC236}">
                  <a16:creationId xmlns:a16="http://schemas.microsoft.com/office/drawing/2014/main" id="{57A9B96E-A7F4-4926-A021-3563FBB2640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21889" y="5579"/>
              <a:ext cx="5588000" cy="6866337"/>
            </a:xfrm>
            <a:custGeom>
              <a:avLst/>
              <a:gdLst>
                <a:gd name="T0" fmla="*/ 1067 w 1174"/>
                <a:gd name="T1" fmla="*/ 1440 h 1440"/>
                <a:gd name="T2" fmla="*/ 698 w 1174"/>
                <a:gd name="T3" fmla="*/ 577 h 1440"/>
                <a:gd name="T4" fmla="*/ 0 w 1174"/>
                <a:gd name="T5" fmla="*/ 0 h 1440"/>
              </a:gdLst>
              <a:ahLst/>
              <a:cxnLst>
                <a:cxn ang="0">
                  <a:pos x="T0" y="T1"/>
                </a:cxn>
                <a:cxn ang="0">
                  <a:pos x="T2" y="T3"/>
                </a:cxn>
                <a:cxn ang="0">
                  <a:pos x="T4" y="T5"/>
                </a:cxn>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 name="Freeform 14">
              <a:extLst>
                <a:ext uri="{FF2B5EF4-FFF2-40B4-BE49-F238E27FC236}">
                  <a16:creationId xmlns:a16="http://schemas.microsoft.com/office/drawing/2014/main" id="{CD7FC2AF-E35F-4275-AB1F-F43AFEEB02B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790"/>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 name="Freeform 15">
              <a:extLst>
                <a:ext uri="{FF2B5EF4-FFF2-40B4-BE49-F238E27FC236}">
                  <a16:creationId xmlns:a16="http://schemas.microsoft.com/office/drawing/2014/main" id="{2F1EA55E-53F8-4FF7-8F94-86860F3AA2C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012389" y="5579"/>
              <a:ext cx="5497513" cy="6866337"/>
            </a:xfrm>
            <a:custGeom>
              <a:avLst/>
              <a:gdLst>
                <a:gd name="T0" fmla="*/ 1056 w 1155"/>
                <a:gd name="T1" fmla="*/ 1440 h 1440"/>
                <a:gd name="T2" fmla="*/ 686 w 1155"/>
                <a:gd name="T3" fmla="*/ 580 h 1440"/>
                <a:gd name="T4" fmla="*/ 0 w 1155"/>
                <a:gd name="T5" fmla="*/ 0 h 1440"/>
              </a:gdLst>
              <a:ahLst/>
              <a:cxnLst>
                <a:cxn ang="0">
                  <a:pos x="T0" y="T1"/>
                </a:cxn>
                <a:cxn ang="0">
                  <a:pos x="T2" y="T3"/>
                </a:cxn>
                <a:cxn ang="0">
                  <a:pos x="T4" y="T5"/>
                </a:cxn>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 name="Freeform 16">
              <a:extLst>
                <a:ext uri="{FF2B5EF4-FFF2-40B4-BE49-F238E27FC236}">
                  <a16:creationId xmlns:a16="http://schemas.microsoft.com/office/drawing/2014/main" id="{E4179605-391B-4010-A9AE-B3C51C85A79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 name="Freeform 17">
              <a:extLst>
                <a:ext uri="{FF2B5EF4-FFF2-40B4-BE49-F238E27FC236}">
                  <a16:creationId xmlns:a16="http://schemas.microsoft.com/office/drawing/2014/main" id="{AAF97A09-2417-408F-AD73-4EB87B1F596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210826" y="790"/>
              <a:ext cx="5522913" cy="6871126"/>
            </a:xfrm>
            <a:custGeom>
              <a:avLst/>
              <a:gdLst>
                <a:gd name="T0" fmla="*/ 1053 w 1160"/>
                <a:gd name="T1" fmla="*/ 1441 h 1441"/>
                <a:gd name="T2" fmla="*/ 705 w 1160"/>
                <a:gd name="T3" fmla="*/ 599 h 1441"/>
                <a:gd name="T4" fmla="*/ 0 w 1160"/>
                <a:gd name="T5" fmla="*/ 0 h 1441"/>
              </a:gdLst>
              <a:ahLst/>
              <a:cxnLst>
                <a:cxn ang="0">
                  <a:pos x="T0" y="T1"/>
                </a:cxn>
                <a:cxn ang="0">
                  <a:pos x="T2" y="T3"/>
                </a:cxn>
                <a:cxn ang="0">
                  <a:pos x="T4" y="T5"/>
                </a:cxn>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 name="Freeform 18">
              <a:extLst>
                <a:ext uri="{FF2B5EF4-FFF2-40B4-BE49-F238E27FC236}">
                  <a16:creationId xmlns:a16="http://schemas.microsoft.com/office/drawing/2014/main" id="{1566CF43-6410-470C-93F7-0C01F229771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63239" y="5579"/>
              <a:ext cx="5413375" cy="6866337"/>
            </a:xfrm>
            <a:custGeom>
              <a:avLst/>
              <a:gdLst>
                <a:gd name="T0" fmla="*/ 1040 w 1137"/>
                <a:gd name="T1" fmla="*/ 1440 h 1440"/>
                <a:gd name="T2" fmla="*/ 698 w 1137"/>
                <a:gd name="T3" fmla="*/ 611 h 1440"/>
                <a:gd name="T4" fmla="*/ 0 w 1137"/>
                <a:gd name="T5" fmla="*/ 0 h 1440"/>
              </a:gdLst>
              <a:ahLst/>
              <a:cxnLst>
                <a:cxn ang="0">
                  <a:pos x="T0" y="T1"/>
                </a:cxn>
                <a:cxn ang="0">
                  <a:pos x="T2" y="T3"/>
                </a:cxn>
                <a:cxn ang="0">
                  <a:pos x="T4" y="T5"/>
                </a:cxn>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3" name="Freeform 19">
              <a:extLst>
                <a:ext uri="{FF2B5EF4-FFF2-40B4-BE49-F238E27FC236}">
                  <a16:creationId xmlns:a16="http://schemas.microsoft.com/office/drawing/2014/main" id="{A4FF3FA7-55B6-4AFF-837D-FDB90B5ED44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877576" y="5579"/>
              <a:ext cx="5037138" cy="6861550"/>
            </a:xfrm>
            <a:custGeom>
              <a:avLst/>
              <a:gdLst>
                <a:gd name="T0" fmla="*/ 1011 w 1058"/>
                <a:gd name="T1" fmla="*/ 1439 h 1439"/>
                <a:gd name="T2" fmla="*/ 648 w 1058"/>
                <a:gd name="T3" fmla="*/ 617 h 1439"/>
                <a:gd name="T4" fmla="*/ 0 w 1058"/>
                <a:gd name="T5" fmla="*/ 0 h 1439"/>
              </a:gdLst>
              <a:ahLst/>
              <a:cxnLst>
                <a:cxn ang="0">
                  <a:pos x="T0" y="T1"/>
                </a:cxn>
                <a:cxn ang="0">
                  <a:pos x="T2" y="T3"/>
                </a:cxn>
                <a:cxn ang="0">
                  <a:pos x="T4" y="T5"/>
                </a:cxn>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4" name="Freeform 20">
              <a:extLst>
                <a:ext uri="{FF2B5EF4-FFF2-40B4-BE49-F238E27FC236}">
                  <a16:creationId xmlns:a16="http://schemas.microsoft.com/office/drawing/2014/main" id="{431378BD-AD71-4885-9530-114902E14A8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768289" y="5579"/>
              <a:ext cx="3417888" cy="2742066"/>
            </a:xfrm>
            <a:custGeom>
              <a:avLst/>
              <a:gdLst>
                <a:gd name="T0" fmla="*/ 718 w 718"/>
                <a:gd name="T1" fmla="*/ 575 h 575"/>
                <a:gd name="T2" fmla="*/ 0 w 718"/>
                <a:gd name="T3" fmla="*/ 0 h 575"/>
              </a:gdLst>
              <a:ahLst/>
              <a:cxnLst>
                <a:cxn ang="0">
                  <a:pos x="T0" y="T1"/>
                </a:cxn>
                <a:cxn ang="0">
                  <a:pos x="T2" y="T3"/>
                </a:cxn>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5" name="Freeform 21">
              <a:extLst>
                <a:ext uri="{FF2B5EF4-FFF2-40B4-BE49-F238E27FC236}">
                  <a16:creationId xmlns:a16="http://schemas.microsoft.com/office/drawing/2014/main" id="{9E678C5F-C928-4F1C-AC87-8D327FDCC9C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235014" y="10367"/>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6" name="Freeform 22">
              <a:extLst>
                <a:ext uri="{FF2B5EF4-FFF2-40B4-BE49-F238E27FC236}">
                  <a16:creationId xmlns:a16="http://schemas.microsoft.com/office/drawing/2014/main" id="{997AEA9A-8B9B-4CC2-A38F-A44919A160B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20826" y="5579"/>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7" name="Freeform 23">
              <a:extLst>
                <a:ext uri="{FF2B5EF4-FFF2-40B4-BE49-F238E27FC236}">
                  <a16:creationId xmlns:a16="http://schemas.microsoft.com/office/drawing/2014/main" id="{544AE5C5-757E-47DA-82E7-8B29C5CDA87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90826" y="5579"/>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pic>
        <p:nvPicPr>
          <p:cNvPr id="5" name="Picture 4" descr="Writing an appointment on a paper agenda">
            <a:extLst>
              <a:ext uri="{FF2B5EF4-FFF2-40B4-BE49-F238E27FC236}">
                <a16:creationId xmlns:a16="http://schemas.microsoft.com/office/drawing/2014/main" id="{0BA4BA7C-BD48-42C4-9E77-C38313E10328}"/>
              </a:ext>
            </a:extLst>
          </p:cNvPr>
          <p:cNvPicPr>
            <a:picLocks noChangeAspect="1"/>
          </p:cNvPicPr>
          <p:nvPr/>
        </p:nvPicPr>
        <p:blipFill rotWithShape="1">
          <a:blip r:embed="rId2"/>
          <a:srcRect t="15728" r="-1" b="-1"/>
          <a:stretch/>
        </p:blipFill>
        <p:spPr>
          <a:xfrm>
            <a:off x="20" y="227"/>
            <a:ext cx="12191675" cy="6858000"/>
          </a:xfrm>
          <a:prstGeom prst="rect">
            <a:avLst/>
          </a:prstGeom>
        </p:spPr>
      </p:pic>
      <p:grpSp>
        <p:nvGrpSpPr>
          <p:cNvPr id="78" name="Group 32">
            <a:extLst>
              <a:ext uri="{FF2B5EF4-FFF2-40B4-BE49-F238E27FC236}">
                <a16:creationId xmlns:a16="http://schemas.microsoft.com/office/drawing/2014/main" id="{4A9D77C2-65A9-4B30-B6B4-4AC987D669C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833747" y="1186483"/>
            <a:ext cx="4510627" cy="4477933"/>
            <a:chOff x="3833747" y="1186483"/>
            <a:chExt cx="4510627" cy="4477933"/>
          </a:xfrm>
        </p:grpSpPr>
        <p:sp>
          <p:nvSpPr>
            <p:cNvPr id="79" name="Rectangle 33">
              <a:extLst>
                <a:ext uri="{FF2B5EF4-FFF2-40B4-BE49-F238E27FC236}">
                  <a16:creationId xmlns:a16="http://schemas.microsoft.com/office/drawing/2014/main" id="{0DADD2F1-C636-4A08-BB00-B03811AA22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837681" y="1186483"/>
              <a:ext cx="4506693" cy="716184"/>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Isosceles Triangle 39">
              <a:extLst>
                <a:ext uri="{FF2B5EF4-FFF2-40B4-BE49-F238E27FC236}">
                  <a16:creationId xmlns:a16="http://schemas.microsoft.com/office/drawing/2014/main" id="{8DEE39A4-4B18-4E77-82F0-6379F5AF5C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5892384" y="5313353"/>
              <a:ext cx="407233" cy="351063"/>
            </a:xfrm>
            <a:prstGeom prst="triangl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35">
              <a:extLst>
                <a:ext uri="{FF2B5EF4-FFF2-40B4-BE49-F238E27FC236}">
                  <a16:creationId xmlns:a16="http://schemas.microsoft.com/office/drawing/2014/main" id="{975F13A7-2C9E-4E4A-8FF5-6B4C9BADA1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833747" y="1991156"/>
              <a:ext cx="4510180" cy="3322196"/>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CDA3A88F-1CE3-4B3F-BC29-E183B8E5A359}"/>
              </a:ext>
            </a:extLst>
          </p:cNvPr>
          <p:cNvSpPr>
            <a:spLocks noGrp="1"/>
          </p:cNvSpPr>
          <p:nvPr>
            <p:ph type="ctrTitle"/>
          </p:nvPr>
        </p:nvSpPr>
        <p:spPr>
          <a:xfrm>
            <a:off x="3916043" y="2075504"/>
            <a:ext cx="4345588" cy="2042725"/>
          </a:xfrm>
        </p:spPr>
        <p:txBody>
          <a:bodyPr>
            <a:normAutofit/>
          </a:bodyPr>
          <a:lstStyle/>
          <a:p>
            <a:r>
              <a:rPr lang="en-US" dirty="0"/>
              <a:t>Pay Stub Vocabulary</a:t>
            </a:r>
          </a:p>
        </p:txBody>
      </p:sp>
      <p:pic>
        <p:nvPicPr>
          <p:cNvPr id="6" name="Picture 5" descr="Text&#10;&#10;Description automatically generated">
            <a:extLst>
              <a:ext uri="{FF2B5EF4-FFF2-40B4-BE49-F238E27FC236}">
                <a16:creationId xmlns:a16="http://schemas.microsoft.com/office/drawing/2014/main" id="{F70D2ACF-FC41-43DD-AA7A-35BDB0AFBA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34739" y="4711788"/>
            <a:ext cx="1219200" cy="566928"/>
          </a:xfrm>
          <a:prstGeom prst="rect">
            <a:avLst/>
          </a:prstGeom>
        </p:spPr>
      </p:pic>
    </p:spTree>
    <p:extLst>
      <p:ext uri="{BB962C8B-B14F-4D97-AF65-F5344CB8AC3E}">
        <p14:creationId xmlns:p14="http://schemas.microsoft.com/office/powerpoint/2010/main" val="4114194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C588A4-33B8-4AC3-89AB-77A257B82BC5}"/>
              </a:ext>
            </a:extLst>
          </p:cNvPr>
          <p:cNvSpPr>
            <a:spLocks noGrp="1"/>
          </p:cNvSpPr>
          <p:nvPr>
            <p:ph type="title"/>
          </p:nvPr>
        </p:nvSpPr>
        <p:spPr/>
        <p:txBody>
          <a:bodyPr/>
          <a:lstStyle/>
          <a:p>
            <a:r>
              <a:rPr lang="en-US" dirty="0"/>
              <a:t>Terms to Know</a:t>
            </a:r>
          </a:p>
        </p:txBody>
      </p:sp>
      <p:sp>
        <p:nvSpPr>
          <p:cNvPr id="3" name="Content Placeholder 2">
            <a:extLst>
              <a:ext uri="{FF2B5EF4-FFF2-40B4-BE49-F238E27FC236}">
                <a16:creationId xmlns:a16="http://schemas.microsoft.com/office/drawing/2014/main" id="{0E97379E-B0EC-4A16-8655-C82AEBFF0D27}"/>
              </a:ext>
            </a:extLst>
          </p:cNvPr>
          <p:cNvSpPr>
            <a:spLocks noGrp="1"/>
          </p:cNvSpPr>
          <p:nvPr>
            <p:ph sz="half" idx="1"/>
          </p:nvPr>
        </p:nvSpPr>
        <p:spPr>
          <a:xfrm>
            <a:off x="5120878" y="1432874"/>
            <a:ext cx="6269591" cy="1752964"/>
          </a:xfrm>
        </p:spPr>
        <p:txBody>
          <a:bodyPr>
            <a:normAutofit fontScale="92500" lnSpcReduction="20000"/>
          </a:bodyPr>
          <a:lstStyle/>
          <a:p>
            <a:pPr marL="342900" marR="0" lvl="0" indent="-342900">
              <a:lnSpc>
                <a:spcPct val="115000"/>
              </a:lnSpc>
              <a:spcBef>
                <a:spcPts val="0"/>
              </a:spcBef>
              <a:spcAft>
                <a:spcPts val="1000"/>
              </a:spcAft>
              <a:buSzPts val="1000"/>
              <a:buFont typeface="Symbol" panose="05050102010706020507" pitchFamily="18" charset="2"/>
              <a:buChar char=""/>
              <a:tabLst>
                <a:tab pos="1143000" algn="l"/>
              </a:tabLst>
            </a:pPr>
            <a:r>
              <a:rPr lang="en-US" sz="2400" b="1" i="1" dirty="0">
                <a:solidFill>
                  <a:srgbClr val="212529"/>
                </a:solidFill>
                <a:effectLst/>
                <a:latin typeface="Calibri" panose="020F0502020204030204" pitchFamily="34" charset="0"/>
                <a:ea typeface="Times New Roman" panose="02020603050405020304" pitchFamily="18" charset="0"/>
                <a:cs typeface="Calibri" panose="020F0502020204030204" pitchFamily="34" charset="0"/>
              </a:rPr>
              <a:t>Gross pay: </a:t>
            </a:r>
            <a:r>
              <a:rPr lang="en-US" sz="2400" i="1" dirty="0">
                <a:solidFill>
                  <a:srgbClr val="212529"/>
                </a:solidFill>
                <a:effectLst/>
                <a:latin typeface="Calibri" panose="020F0502020204030204" pitchFamily="34" charset="0"/>
                <a:ea typeface="Times New Roman" panose="02020603050405020304" pitchFamily="18" charset="0"/>
                <a:cs typeface="Calibri" panose="020F0502020204030204" pitchFamily="34" charset="0"/>
              </a:rPr>
              <a:t>The total amount of salary paid before any deductions are taken out.</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1143000" algn="l"/>
              </a:tabLst>
            </a:pPr>
            <a:r>
              <a:rPr lang="en-US" sz="2400" b="1" i="1" dirty="0">
                <a:solidFill>
                  <a:srgbClr val="212529"/>
                </a:solidFill>
                <a:effectLst/>
                <a:latin typeface="Calibri" panose="020F0502020204030204" pitchFamily="34" charset="0"/>
                <a:ea typeface="Times New Roman" panose="02020603050405020304" pitchFamily="18" charset="0"/>
                <a:cs typeface="Calibri" panose="020F0502020204030204" pitchFamily="34" charset="0"/>
              </a:rPr>
              <a:t>Net pay: </a:t>
            </a:r>
            <a:r>
              <a:rPr lang="en-US" sz="2400" i="1" dirty="0">
                <a:solidFill>
                  <a:srgbClr val="212529"/>
                </a:solidFill>
                <a:effectLst/>
                <a:latin typeface="Calibri" panose="020F0502020204030204" pitchFamily="34" charset="0"/>
                <a:ea typeface="Times New Roman" panose="02020603050405020304" pitchFamily="18" charset="0"/>
                <a:cs typeface="Calibri" panose="020F0502020204030204" pitchFamily="34" charset="0"/>
              </a:rPr>
              <a:t>The amount of salary received after taxes and deductions have been taken out.</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
        <p:nvSpPr>
          <p:cNvPr id="4" name="Content Placeholder 3">
            <a:extLst>
              <a:ext uri="{FF2B5EF4-FFF2-40B4-BE49-F238E27FC236}">
                <a16:creationId xmlns:a16="http://schemas.microsoft.com/office/drawing/2014/main" id="{7D488F97-AF03-4044-B62A-519BC0941721}"/>
              </a:ext>
            </a:extLst>
          </p:cNvPr>
          <p:cNvSpPr>
            <a:spLocks noGrp="1"/>
          </p:cNvSpPr>
          <p:nvPr>
            <p:ph sz="half" idx="2"/>
          </p:nvPr>
        </p:nvSpPr>
        <p:spPr>
          <a:xfrm>
            <a:off x="5118447" y="2941163"/>
            <a:ext cx="6272022" cy="3114585"/>
          </a:xfrm>
        </p:spPr>
        <p:txBody>
          <a:bodyPr>
            <a:normAutofit fontScale="92500" lnSpcReduction="20000"/>
          </a:bodyPr>
          <a:lstStyle/>
          <a:p>
            <a:pPr marL="342900" marR="0" lvl="0" indent="-342900">
              <a:lnSpc>
                <a:spcPct val="115000"/>
              </a:lnSpc>
              <a:spcBef>
                <a:spcPts val="0"/>
              </a:spcBef>
              <a:spcAft>
                <a:spcPts val="1000"/>
              </a:spcAft>
              <a:buSzPts val="1000"/>
              <a:buFont typeface="Symbol" panose="05050102010706020507" pitchFamily="18" charset="2"/>
              <a:buChar char=""/>
              <a:tabLst>
                <a:tab pos="1143000" algn="l"/>
              </a:tabLst>
            </a:pPr>
            <a:r>
              <a:rPr lang="en-US" sz="2400" b="1" i="1" dirty="0">
                <a:solidFill>
                  <a:srgbClr val="212529"/>
                </a:solidFill>
                <a:effectLst/>
                <a:latin typeface="Calibri" panose="020F0502020204030204" pitchFamily="34" charset="0"/>
                <a:ea typeface="Times New Roman" panose="02020603050405020304" pitchFamily="18" charset="0"/>
                <a:cs typeface="Calibri" panose="020F0502020204030204" pitchFamily="34" charset="0"/>
              </a:rPr>
              <a:t>Taxes:</a:t>
            </a:r>
            <a:r>
              <a:rPr lang="en-US" sz="2400" i="1" dirty="0">
                <a:solidFill>
                  <a:srgbClr val="212529"/>
                </a:solidFill>
                <a:effectLst/>
                <a:latin typeface="Calibri" panose="020F0502020204030204" pitchFamily="34" charset="0"/>
                <a:ea typeface="Times New Roman" panose="02020603050405020304" pitchFamily="18" charset="0"/>
                <a:cs typeface="Calibri" panose="020F0502020204030204" pitchFamily="34" charset="0"/>
              </a:rPr>
              <a:t> Payments made to </a:t>
            </a:r>
            <a:r>
              <a:rPr lang="en-US" sz="2400" i="1">
                <a:solidFill>
                  <a:srgbClr val="212529"/>
                </a:solidFill>
                <a:effectLst/>
                <a:latin typeface="Calibri" panose="020F0502020204030204" pitchFamily="34" charset="0"/>
                <a:ea typeface="Times New Roman" panose="02020603050405020304" pitchFamily="18" charset="0"/>
                <a:cs typeface="Calibri" panose="020F0502020204030204" pitchFamily="34" charset="0"/>
              </a:rPr>
              <a:t>the </a:t>
            </a:r>
            <a:r>
              <a:rPr lang="en-US" sz="2400" i="1">
                <a:solidFill>
                  <a:srgbClr val="212529"/>
                </a:solidFill>
                <a:latin typeface="Calibri" panose="020F0502020204030204" pitchFamily="34" charset="0"/>
                <a:ea typeface="Times New Roman" panose="02020603050405020304" pitchFamily="18" charset="0"/>
                <a:cs typeface="Calibri" panose="020F0502020204030204" pitchFamily="34" charset="0"/>
              </a:rPr>
              <a:t>g</a:t>
            </a:r>
            <a:r>
              <a:rPr lang="en-US" sz="2400" i="1">
                <a:solidFill>
                  <a:srgbClr val="212529"/>
                </a:solidFill>
                <a:effectLst/>
                <a:latin typeface="Calibri" panose="020F0502020204030204" pitchFamily="34" charset="0"/>
                <a:ea typeface="Times New Roman" panose="02020603050405020304" pitchFamily="18" charset="0"/>
                <a:cs typeface="Calibri" panose="020F0502020204030204" pitchFamily="34" charset="0"/>
              </a:rPr>
              <a:t>overnment </a:t>
            </a:r>
            <a:r>
              <a:rPr lang="en-US" sz="2400" i="1" dirty="0">
                <a:solidFill>
                  <a:srgbClr val="212529"/>
                </a:solidFill>
                <a:effectLst/>
                <a:latin typeface="Calibri" panose="020F0502020204030204" pitchFamily="34" charset="0"/>
                <a:ea typeface="Times New Roman" panose="02020603050405020304" pitchFamily="18" charset="0"/>
                <a:cs typeface="Calibri" panose="020F0502020204030204" pitchFamily="34" charset="0"/>
              </a:rPr>
              <a:t>that are withheld from income.</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1143000" algn="l"/>
              </a:tabLst>
            </a:pPr>
            <a:r>
              <a:rPr lang="en-US" sz="2400" b="1" i="1" dirty="0">
                <a:solidFill>
                  <a:srgbClr val="212529"/>
                </a:solidFill>
                <a:effectLst/>
                <a:latin typeface="Calibri" panose="020F0502020204030204" pitchFamily="34" charset="0"/>
                <a:ea typeface="Times New Roman" panose="02020603050405020304" pitchFamily="18" charset="0"/>
                <a:cs typeface="Calibri" panose="020F0502020204030204" pitchFamily="34" charset="0"/>
              </a:rPr>
              <a:t>Deductions:</a:t>
            </a:r>
            <a:r>
              <a:rPr lang="en-US" sz="2400" i="1" dirty="0">
                <a:solidFill>
                  <a:srgbClr val="212529"/>
                </a:solidFill>
                <a:effectLst/>
                <a:latin typeface="Calibri" panose="020F0502020204030204" pitchFamily="34" charset="0"/>
                <a:ea typeface="Times New Roman" panose="02020603050405020304" pitchFamily="18" charset="0"/>
                <a:cs typeface="Calibri" panose="020F0502020204030204" pitchFamily="34" charset="0"/>
              </a:rPr>
              <a:t> Money taken out of a paycheck for retirement accounts and eligible medical and dental insurance plans. The deductions for those types of benefits are not taxed by the federal government, which means they are essentially excluded from federal taxable wages.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762421152"/>
      </p:ext>
    </p:extLst>
  </p:cSld>
  <p:clrMapOvr>
    <a:masterClrMapping/>
  </p:clrMapOvr>
</p:sld>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78C30D"/>
      </a:accent1>
      <a:accent2>
        <a:srgbClr val="099B62"/>
      </a:accent2>
      <a:accent3>
        <a:srgbClr val="21CFDF"/>
      </a:accent3>
      <a:accent4>
        <a:srgbClr val="179FDF"/>
      </a:accent4>
      <a:accent5>
        <a:srgbClr val="E75710"/>
      </a:accent5>
      <a:accent6>
        <a:srgbClr val="F89C19"/>
      </a:accent6>
      <a:hlink>
        <a:srgbClr val="7CDE25"/>
      </a:hlink>
      <a:folHlink>
        <a:srgbClr val="BCE8A8"/>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C0EF0781-FB17-4F1F-B3B1-699933968CE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4800617c-8abc-4513-8684-14d29e623f83">
      <Terms xmlns="http://schemas.microsoft.com/office/infopath/2007/PartnerControls"/>
    </lcf76f155ced4ddcb4097134ff3c332f>
    <TaxCatchAll xmlns="8c4dff40-d60a-4cfd-92df-7cf6bf44fb38"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D68C54F14245A41ABB6A58E436808E3" ma:contentTypeVersion="16" ma:contentTypeDescription="Create a new document." ma:contentTypeScope="" ma:versionID="7e135111e5fb799507239e96199f7a6a">
  <xsd:schema xmlns:xsd="http://www.w3.org/2001/XMLSchema" xmlns:xs="http://www.w3.org/2001/XMLSchema" xmlns:p="http://schemas.microsoft.com/office/2006/metadata/properties" xmlns:ns2="8c4dff40-d60a-4cfd-92df-7cf6bf44fb38" xmlns:ns3="4800617c-8abc-4513-8684-14d29e623f83" targetNamespace="http://schemas.microsoft.com/office/2006/metadata/properties" ma:root="true" ma:fieldsID="7fd6e20374dea80c67ba280ef0ebe7d3" ns2:_="" ns3:_="">
    <xsd:import namespace="8c4dff40-d60a-4cfd-92df-7cf6bf44fb38"/>
    <xsd:import namespace="4800617c-8abc-4513-8684-14d29e623f83"/>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AutoKeyPoints" minOccurs="0"/>
                <xsd:element ref="ns3:MediaServiceKeyPoints" minOccurs="0"/>
                <xsd:element ref="ns3:MediaServiceLocation" minOccurs="0"/>
                <xsd:element ref="ns3:MediaServiceGenerationTime" minOccurs="0"/>
                <xsd:element ref="ns3:MediaServiceEventHashCode" minOccurs="0"/>
                <xsd:element ref="ns3:MediaLengthInSecond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c4dff40-d60a-4cfd-92df-7cf6bf44fb38"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16381f48-f36c-4cce-abcd-e4678632a74f}" ma:internalName="TaxCatchAll" ma:showField="CatchAllData" ma:web="8c4dff40-d60a-4cfd-92df-7cf6bf44fb38">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800617c-8abc-4513-8684-14d29e623f83"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6a4db369-d83c-448f-9e6a-002b1e7f8e8c"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50FF0AE-B680-4C87-B0F2-2700C0429964}">
  <ds:schemaRefs>
    <ds:schemaRef ds:uri="http://schemas.microsoft.com/office/2006/metadata/properties"/>
    <ds:schemaRef ds:uri="http://schemas.microsoft.com/office/infopath/2007/PartnerControls"/>
    <ds:schemaRef ds:uri="4800617c-8abc-4513-8684-14d29e623f83"/>
    <ds:schemaRef ds:uri="8c4dff40-d60a-4cfd-92df-7cf6bf44fb38"/>
  </ds:schemaRefs>
</ds:datastoreItem>
</file>

<file path=customXml/itemProps2.xml><?xml version="1.0" encoding="utf-8"?>
<ds:datastoreItem xmlns:ds="http://schemas.openxmlformats.org/officeDocument/2006/customXml" ds:itemID="{5547F6F5-A901-463D-A648-20252150DEDA}">
  <ds:schemaRefs>
    <ds:schemaRef ds:uri="http://schemas.microsoft.com/sharepoint/v3/contenttype/forms"/>
  </ds:schemaRefs>
</ds:datastoreItem>
</file>

<file path=customXml/itemProps3.xml><?xml version="1.0" encoding="utf-8"?>
<ds:datastoreItem xmlns:ds="http://schemas.openxmlformats.org/officeDocument/2006/customXml" ds:itemID="{24BFCAB8-576D-4C63-B567-5E340B4F1B8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c4dff40-d60a-4cfd-92df-7cf6bf44fb38"/>
    <ds:schemaRef ds:uri="4800617c-8abc-4513-8684-14d29e623f8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TM16401371[[fn=Atlas]]</Template>
  <TotalTime>16</TotalTime>
  <Words>97</Words>
  <Application>Microsoft Office PowerPoint</Application>
  <PresentationFormat>Widescreen</PresentationFormat>
  <Paragraphs>6</Paragraphs>
  <Slides>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Calibri</vt:lpstr>
      <vt:lpstr>Calibri Light</vt:lpstr>
      <vt:lpstr>Rockwell</vt:lpstr>
      <vt:lpstr>Symbol</vt:lpstr>
      <vt:lpstr>Wingdings</vt:lpstr>
      <vt:lpstr>Atlas</vt:lpstr>
      <vt:lpstr>Pay Stub Vocabulary</vt:lpstr>
      <vt:lpstr>Terms to Know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Pay Stub Organizer</dc:title>
  <dc:creator>Shannon Sweat</dc:creator>
  <cp:lastModifiedBy>Deepika Padmavati</cp:lastModifiedBy>
  <cp:revision>5</cp:revision>
  <dcterms:created xsi:type="dcterms:W3CDTF">2022-01-29T21:18:32Z</dcterms:created>
  <dcterms:modified xsi:type="dcterms:W3CDTF">2023-03-29T18:50:55Z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0x0101001D68C54F14245A41ABB6A58E436808E3</vt:lpwstr>
  </property>
  <property fmtid="{D5CDD505-2E9C-101B-9397-08002B2CF9AE}" pid="3" name="MediaServiceImageTags">
    <vt:lpwstr/>
  </property>
</Properties>
</file>