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5" autoAdjust="0"/>
    <p:restoredTop sz="94660"/>
  </p:normalViewPr>
  <p:slideViewPr>
    <p:cSldViewPr snapToGrid="0">
      <p:cViewPr varScale="1">
        <p:scale>
          <a:sx n="65" d="100"/>
          <a:sy n="65" d="100"/>
        </p:scale>
        <p:origin x="66"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789202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839011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358404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96834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00488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0402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4266073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1B6246-DE8A-4B1C-B2FB-F8A05B4E9B7D}" type="datetimeFigureOut">
              <a:rPr lang="en-US" smtClean="0"/>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02995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341010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239915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94443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7C1B6246-DE8A-4B1C-B2FB-F8A05B4E9B7D}" type="datetimeFigureOut">
              <a:rPr lang="en-US" smtClean="0"/>
              <a:t>3/29/2023</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7C67D77-0660-4F56-ABD9-B53AB56EA5BB}" type="slidenum">
              <a:rPr lang="en-US" smtClean="0"/>
              <a:t>‹#›</a:t>
            </a:fld>
            <a:endParaRPr lang="en-US"/>
          </a:p>
        </p:txBody>
      </p:sp>
    </p:spTree>
    <p:extLst>
      <p:ext uri="{BB962C8B-B14F-4D97-AF65-F5344CB8AC3E}">
        <p14:creationId xmlns:p14="http://schemas.microsoft.com/office/powerpoint/2010/main" val="32815504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9">
            <a:extLst>
              <a:ext uri="{FF2B5EF4-FFF2-40B4-BE49-F238E27FC236}">
                <a16:creationId xmlns:a16="http://schemas.microsoft.com/office/drawing/2014/main" id="{C55CC97A-43A5-4771-9041-D9C7B3568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11">
            <a:extLst>
              <a:ext uri="{FF2B5EF4-FFF2-40B4-BE49-F238E27FC236}">
                <a16:creationId xmlns:a16="http://schemas.microsoft.com/office/drawing/2014/main" id="{421AC71F-E15D-4C2B-A86A-508967C7F9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59" name="Freeform 5">
              <a:extLst>
                <a:ext uri="{FF2B5EF4-FFF2-40B4-BE49-F238E27FC236}">
                  <a16:creationId xmlns:a16="http://schemas.microsoft.com/office/drawing/2014/main" id="{E0D8EC26-CB42-4C27-BA3A-0F51D272CD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6">
              <a:extLst>
                <a:ext uri="{FF2B5EF4-FFF2-40B4-BE49-F238E27FC236}">
                  <a16:creationId xmlns:a16="http://schemas.microsoft.com/office/drawing/2014/main" id="{A0D2053F-0217-41E7-B891-3429E774797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7">
              <a:extLst>
                <a:ext uri="{FF2B5EF4-FFF2-40B4-BE49-F238E27FC236}">
                  <a16:creationId xmlns:a16="http://schemas.microsoft.com/office/drawing/2014/main" id="{811DFF9B-83C9-4714-AFDE-42A227F91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9CAA0A24-2F28-42D1-BF61-D2FF1686CB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9">
              <a:extLst>
                <a:ext uri="{FF2B5EF4-FFF2-40B4-BE49-F238E27FC236}">
                  <a16:creationId xmlns:a16="http://schemas.microsoft.com/office/drawing/2014/main" id="{00F15048-829F-4C5C-AC79-922088F928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10">
              <a:extLst>
                <a:ext uri="{FF2B5EF4-FFF2-40B4-BE49-F238E27FC236}">
                  <a16:creationId xmlns:a16="http://schemas.microsoft.com/office/drawing/2014/main" id="{36430669-98F0-4FEE-B07C-7138223CD7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11">
              <a:extLst>
                <a:ext uri="{FF2B5EF4-FFF2-40B4-BE49-F238E27FC236}">
                  <a16:creationId xmlns:a16="http://schemas.microsoft.com/office/drawing/2014/main" id="{1369A969-5D54-4678-A752-54CF4F2B7C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2">
              <a:extLst>
                <a:ext uri="{FF2B5EF4-FFF2-40B4-BE49-F238E27FC236}">
                  <a16:creationId xmlns:a16="http://schemas.microsoft.com/office/drawing/2014/main" id="{CC418526-440A-4DF2-8713-E2C70E274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13">
              <a:extLst>
                <a:ext uri="{FF2B5EF4-FFF2-40B4-BE49-F238E27FC236}">
                  <a16:creationId xmlns:a16="http://schemas.microsoft.com/office/drawing/2014/main" id="{57A9B96E-A7F4-4926-A021-3563FBB2640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14">
              <a:extLst>
                <a:ext uri="{FF2B5EF4-FFF2-40B4-BE49-F238E27FC236}">
                  <a16:creationId xmlns:a16="http://schemas.microsoft.com/office/drawing/2014/main" id="{CD7FC2AF-E35F-4275-AB1F-F43AFEEB02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5">
              <a:extLst>
                <a:ext uri="{FF2B5EF4-FFF2-40B4-BE49-F238E27FC236}">
                  <a16:creationId xmlns:a16="http://schemas.microsoft.com/office/drawing/2014/main" id="{2F1EA55E-53F8-4FF7-8F94-86860F3A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6">
              <a:extLst>
                <a:ext uri="{FF2B5EF4-FFF2-40B4-BE49-F238E27FC236}">
                  <a16:creationId xmlns:a16="http://schemas.microsoft.com/office/drawing/2014/main" id="{E4179605-391B-4010-A9AE-B3C51C85A7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17">
              <a:extLst>
                <a:ext uri="{FF2B5EF4-FFF2-40B4-BE49-F238E27FC236}">
                  <a16:creationId xmlns:a16="http://schemas.microsoft.com/office/drawing/2014/main" id="{AAF97A09-2417-408F-AD73-4EB87B1F59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8">
              <a:extLst>
                <a:ext uri="{FF2B5EF4-FFF2-40B4-BE49-F238E27FC236}">
                  <a16:creationId xmlns:a16="http://schemas.microsoft.com/office/drawing/2014/main" id="{1566CF43-6410-470C-93F7-0C01F22977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9">
              <a:extLst>
                <a:ext uri="{FF2B5EF4-FFF2-40B4-BE49-F238E27FC236}">
                  <a16:creationId xmlns:a16="http://schemas.microsoft.com/office/drawing/2014/main" id="{A4FF3FA7-55B6-4AFF-837D-FDB90B5ED4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20">
              <a:extLst>
                <a:ext uri="{FF2B5EF4-FFF2-40B4-BE49-F238E27FC236}">
                  <a16:creationId xmlns:a16="http://schemas.microsoft.com/office/drawing/2014/main" id="{431378BD-AD71-4885-9530-114902E14A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21">
              <a:extLst>
                <a:ext uri="{FF2B5EF4-FFF2-40B4-BE49-F238E27FC236}">
                  <a16:creationId xmlns:a16="http://schemas.microsoft.com/office/drawing/2014/main" id="{9E678C5F-C928-4F1C-AC87-8D327FDCC9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22">
              <a:extLst>
                <a:ext uri="{FF2B5EF4-FFF2-40B4-BE49-F238E27FC236}">
                  <a16:creationId xmlns:a16="http://schemas.microsoft.com/office/drawing/2014/main" id="{997AEA9A-8B9B-4CC2-A38F-A44919A160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23">
              <a:extLst>
                <a:ext uri="{FF2B5EF4-FFF2-40B4-BE49-F238E27FC236}">
                  <a16:creationId xmlns:a16="http://schemas.microsoft.com/office/drawing/2014/main" id="{544AE5C5-757E-47DA-82E7-8B29C5CDA8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5" name="Picture 4" descr="Writing an appointment on a paper agenda">
            <a:extLst>
              <a:ext uri="{FF2B5EF4-FFF2-40B4-BE49-F238E27FC236}">
                <a16:creationId xmlns:a16="http://schemas.microsoft.com/office/drawing/2014/main" id="{0BA4BA7C-BD48-42C4-9E77-C38313E10328}"/>
              </a:ext>
            </a:extLst>
          </p:cNvPr>
          <p:cNvPicPr>
            <a:picLocks noChangeAspect="1"/>
          </p:cNvPicPr>
          <p:nvPr/>
        </p:nvPicPr>
        <p:blipFill rotWithShape="1">
          <a:blip r:embed="rId2"/>
          <a:srcRect t="15728" r="-1" b="-1"/>
          <a:stretch/>
        </p:blipFill>
        <p:spPr>
          <a:xfrm>
            <a:off x="20" y="227"/>
            <a:ext cx="12191675" cy="6858000"/>
          </a:xfrm>
          <a:prstGeom prst="rect">
            <a:avLst/>
          </a:prstGeom>
        </p:spPr>
      </p:pic>
      <p:grpSp>
        <p:nvGrpSpPr>
          <p:cNvPr id="78" name="Group 32">
            <a:extLst>
              <a:ext uri="{FF2B5EF4-FFF2-40B4-BE49-F238E27FC236}">
                <a16:creationId xmlns:a16="http://schemas.microsoft.com/office/drawing/2014/main" id="{4A9D77C2-65A9-4B30-B6B4-4AC987D669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33747" y="1186483"/>
            <a:ext cx="4510627" cy="4477933"/>
            <a:chOff x="3833747" y="1186483"/>
            <a:chExt cx="4510627" cy="4477933"/>
          </a:xfrm>
        </p:grpSpPr>
        <p:sp>
          <p:nvSpPr>
            <p:cNvPr id="79" name="Rectangle 33">
              <a:extLst>
                <a:ext uri="{FF2B5EF4-FFF2-40B4-BE49-F238E27FC236}">
                  <a16:creationId xmlns:a16="http://schemas.microsoft.com/office/drawing/2014/main" id="{0DADD2F1-C636-4A08-BB00-B03811AA2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7681" y="1186483"/>
              <a:ext cx="4506693" cy="716184"/>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39">
              <a:extLst>
                <a:ext uri="{FF2B5EF4-FFF2-40B4-BE49-F238E27FC236}">
                  <a16:creationId xmlns:a16="http://schemas.microsoft.com/office/drawing/2014/main" id="{8DEE39A4-4B18-4E77-82F0-6379F5AF5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35">
              <a:extLst>
                <a:ext uri="{FF2B5EF4-FFF2-40B4-BE49-F238E27FC236}">
                  <a16:creationId xmlns:a16="http://schemas.microsoft.com/office/drawing/2014/main" id="{975F13A7-2C9E-4E4A-8FF5-6B4C9BADA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3747" y="1991156"/>
              <a:ext cx="4510180" cy="3322196"/>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DA3A88F-1CE3-4B3F-BC29-E183B8E5A359}"/>
              </a:ext>
            </a:extLst>
          </p:cNvPr>
          <p:cNvSpPr>
            <a:spLocks noGrp="1"/>
          </p:cNvSpPr>
          <p:nvPr>
            <p:ph type="ctrTitle"/>
          </p:nvPr>
        </p:nvSpPr>
        <p:spPr>
          <a:xfrm>
            <a:off x="3916043" y="2075504"/>
            <a:ext cx="4345588" cy="2042725"/>
          </a:xfrm>
        </p:spPr>
        <p:txBody>
          <a:bodyPr>
            <a:normAutofit/>
          </a:bodyPr>
          <a:lstStyle/>
          <a:p>
            <a:r>
              <a:rPr lang="en-US" dirty="0"/>
              <a:t>Pay Stub Vocabulary</a:t>
            </a:r>
          </a:p>
        </p:txBody>
      </p:sp>
      <p:pic>
        <p:nvPicPr>
          <p:cNvPr id="6" name="Picture 5" descr="Text&#10;&#10;Description automatically generated">
            <a:extLst>
              <a:ext uri="{FF2B5EF4-FFF2-40B4-BE49-F238E27FC236}">
                <a16:creationId xmlns:a16="http://schemas.microsoft.com/office/drawing/2014/main" id="{F70D2ACF-FC41-43DD-AA7A-35BDB0AFB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4739" y="4711788"/>
            <a:ext cx="1219200" cy="566928"/>
          </a:xfrm>
          <a:prstGeom prst="rect">
            <a:avLst/>
          </a:prstGeom>
        </p:spPr>
      </p:pic>
    </p:spTree>
    <p:extLst>
      <p:ext uri="{BB962C8B-B14F-4D97-AF65-F5344CB8AC3E}">
        <p14:creationId xmlns:p14="http://schemas.microsoft.com/office/powerpoint/2010/main" val="411419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88A4-33B8-4AC3-89AB-77A257B82BC5}"/>
              </a:ext>
            </a:extLst>
          </p:cNvPr>
          <p:cNvSpPr>
            <a:spLocks noGrp="1"/>
          </p:cNvSpPr>
          <p:nvPr>
            <p:ph type="title"/>
          </p:nvPr>
        </p:nvSpPr>
        <p:spPr/>
        <p:txBody>
          <a:bodyPr/>
          <a:lstStyle/>
          <a:p>
            <a:r>
              <a:rPr lang="en-US" dirty="0"/>
              <a:t>Terms to Know</a:t>
            </a:r>
          </a:p>
        </p:txBody>
      </p:sp>
      <p:sp>
        <p:nvSpPr>
          <p:cNvPr id="3" name="Content Placeholder 2">
            <a:extLst>
              <a:ext uri="{FF2B5EF4-FFF2-40B4-BE49-F238E27FC236}">
                <a16:creationId xmlns:a16="http://schemas.microsoft.com/office/drawing/2014/main" id="{0E97379E-B0EC-4A16-8655-C82AEBFF0D27}"/>
              </a:ext>
            </a:extLst>
          </p:cNvPr>
          <p:cNvSpPr>
            <a:spLocks noGrp="1"/>
          </p:cNvSpPr>
          <p:nvPr>
            <p:ph sz="half" idx="1"/>
          </p:nvPr>
        </p:nvSpPr>
        <p:spPr>
          <a:xfrm>
            <a:off x="5120878" y="1432874"/>
            <a:ext cx="6269591" cy="1752964"/>
          </a:xfrm>
        </p:spPr>
        <p:txBody>
          <a:bodyPr>
            <a:normAutofit fontScale="92500" lnSpcReduction="20000"/>
          </a:bodyPr>
          <a:lstStyle/>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Gross pay: </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total amount of salary paid before any deductions are taken out.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Net pay: </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amount of salary received after taxes and deductions have been taken out.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Content Placeholder 3">
            <a:extLst>
              <a:ext uri="{FF2B5EF4-FFF2-40B4-BE49-F238E27FC236}">
                <a16:creationId xmlns:a16="http://schemas.microsoft.com/office/drawing/2014/main" id="{7D488F97-AF03-4044-B62A-519BC0941721}"/>
              </a:ext>
            </a:extLst>
          </p:cNvPr>
          <p:cNvSpPr>
            <a:spLocks noGrp="1"/>
          </p:cNvSpPr>
          <p:nvPr>
            <p:ph sz="half" idx="2"/>
          </p:nvPr>
        </p:nvSpPr>
        <p:spPr>
          <a:xfrm>
            <a:off x="5118447" y="2941163"/>
            <a:ext cx="6272022" cy="3114585"/>
          </a:xfrm>
        </p:spPr>
        <p:txBody>
          <a:bodyPr>
            <a:normAutofit fontScale="92500" lnSpcReduction="20000"/>
          </a:bodyPr>
          <a:lstStyle/>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Taxes:</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Payments made to </a:t>
            </a:r>
            <a:r>
              <a:rPr lang="en-US" sz="2400" i="1">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a:t>
            </a:r>
            <a:r>
              <a:rPr lang="en-US" sz="2400" i="1">
                <a:solidFill>
                  <a:srgbClr val="212529"/>
                </a:solidFill>
                <a:latin typeface="Calibri" panose="020F0502020204030204" pitchFamily="34" charset="0"/>
                <a:ea typeface="Times New Roman" panose="02020603050405020304" pitchFamily="18" charset="0"/>
                <a:cs typeface="Calibri" panose="020F0502020204030204" pitchFamily="34" charset="0"/>
              </a:rPr>
              <a:t>g</a:t>
            </a:r>
            <a:r>
              <a:rPr lang="en-US" sz="2400" i="1">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overnment </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that are withheld from income.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Deductions:</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Money taken out of a paycheck for retirement accounts and eligible medical and dental insurance plans. The deductions for those types of benefits are not taxed by the federal government, which means they are essentially excluded from federal taxable wages.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62421152"/>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78C30D"/>
      </a:accent1>
      <a:accent2>
        <a:srgbClr val="099B62"/>
      </a:accent2>
      <a:accent3>
        <a:srgbClr val="21CFDF"/>
      </a:accent3>
      <a:accent4>
        <a:srgbClr val="179FDF"/>
      </a:accent4>
      <a:accent5>
        <a:srgbClr val="E75710"/>
      </a:accent5>
      <a:accent6>
        <a:srgbClr val="F89C19"/>
      </a:accent6>
      <a:hlink>
        <a:srgbClr val="7CDE25"/>
      </a:hlink>
      <a:folHlink>
        <a:srgbClr val="BCE8A8"/>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C0EF0781-FB17-4F1F-B3B1-699933968CE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800617c-8abc-4513-8684-14d29e623f83">
      <Terms xmlns="http://schemas.microsoft.com/office/infopath/2007/PartnerControls"/>
    </lcf76f155ced4ddcb4097134ff3c332f>
    <TaxCatchAll xmlns="8c4dff40-d60a-4cfd-92df-7cf6bf44fb3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68C54F14245A41ABB6A58E436808E3" ma:contentTypeVersion="16" ma:contentTypeDescription="Create a new document." ma:contentTypeScope="" ma:versionID="7e135111e5fb799507239e96199f7a6a">
  <xsd:schema xmlns:xsd="http://www.w3.org/2001/XMLSchema" xmlns:xs="http://www.w3.org/2001/XMLSchema" xmlns:p="http://schemas.microsoft.com/office/2006/metadata/properties" xmlns:ns2="8c4dff40-d60a-4cfd-92df-7cf6bf44fb38" xmlns:ns3="4800617c-8abc-4513-8684-14d29e623f83" targetNamespace="http://schemas.microsoft.com/office/2006/metadata/properties" ma:root="true" ma:fieldsID="7fd6e20374dea80c67ba280ef0ebe7d3" ns2:_="" ns3:_="">
    <xsd:import namespace="8c4dff40-d60a-4cfd-92df-7cf6bf44fb38"/>
    <xsd:import namespace="4800617c-8abc-4513-8684-14d29e623f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AutoKeyPoints" minOccurs="0"/>
                <xsd:element ref="ns3:MediaServiceKeyPoint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dff40-d60a-4cfd-92df-7cf6bf44fb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6381f48-f36c-4cce-abcd-e4678632a74f}" ma:internalName="TaxCatchAll" ma:showField="CatchAllData" ma:web="8c4dff40-d60a-4cfd-92df-7cf6bf44fb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800617c-8abc-4513-8684-14d29e623f8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a4db369-d83c-448f-9e6a-002b1e7f8e8c"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0FF0AE-B680-4C87-B0F2-2700C0429964}">
  <ds:schemaRefs>
    <ds:schemaRef ds:uri="http://schemas.microsoft.com/office/2006/metadata/properties"/>
    <ds:schemaRef ds:uri="http://schemas.microsoft.com/office/infopath/2007/PartnerControls"/>
    <ds:schemaRef ds:uri="4800617c-8abc-4513-8684-14d29e623f83"/>
    <ds:schemaRef ds:uri="8c4dff40-d60a-4cfd-92df-7cf6bf44fb38"/>
  </ds:schemaRefs>
</ds:datastoreItem>
</file>

<file path=customXml/itemProps2.xml><?xml version="1.0" encoding="utf-8"?>
<ds:datastoreItem xmlns:ds="http://schemas.openxmlformats.org/officeDocument/2006/customXml" ds:itemID="{5547F6F5-A901-463D-A648-20252150DEDA}">
  <ds:schemaRefs>
    <ds:schemaRef ds:uri="http://schemas.microsoft.com/sharepoint/v3/contenttype/forms"/>
  </ds:schemaRefs>
</ds:datastoreItem>
</file>

<file path=customXml/itemProps3.xml><?xml version="1.0" encoding="utf-8"?>
<ds:datastoreItem xmlns:ds="http://schemas.openxmlformats.org/officeDocument/2006/customXml" ds:itemID="{24BFCAB8-576D-4C63-B567-5E340B4F1B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4dff40-d60a-4cfd-92df-7cf6bf44fb38"/>
    <ds:schemaRef ds:uri="4800617c-8abc-4513-8684-14d29e623f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TM16401371[[fn=Atlas]]</Template>
  <TotalTime>16</TotalTime>
  <Words>97</Words>
  <Application>Microsoft Office PowerPoint</Application>
  <PresentationFormat>Widescreen</PresentationFormat>
  <Paragraphs>6</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Calibri</vt:lpstr>
      <vt:lpstr>Calibri Light</vt:lpstr>
      <vt:lpstr>Rockwell</vt:lpstr>
      <vt:lpstr>Symbol</vt:lpstr>
      <vt:lpstr>Wingdings</vt:lpstr>
      <vt:lpstr>Atlas</vt:lpstr>
      <vt:lpstr>Pay Stub Vocabulary</vt:lpstr>
      <vt:lpstr>Terms to Know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 Stub Organizer</dc:title>
  <dc:creator>Shannon Sweat</dc:creator>
  <cp:lastModifiedBy>Deepika Padmavati</cp:lastModifiedBy>
  <cp:revision>5</cp:revision>
  <dcterms:created xsi:type="dcterms:W3CDTF">2022-01-29T21:18:32Z</dcterms:created>
  <dcterms:modified xsi:type="dcterms:W3CDTF">2023-03-29T18:50:55Z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0x0101001D68C54F14245A41ABB6A58E436808E3</vt:lpwstr>
  </property>
  <property fmtid="{D5CDD505-2E9C-101B-9397-08002B2CF9AE}" pid="3" name="MediaServiceImageTags">
    <vt:lpwstr/>
  </property>
</Properties>
</file>