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102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50E6B-30B4-45E7-B779-6419E14FCC2B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84DEE-F217-40C8-890B-72500851DB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514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50E6B-30B4-45E7-B779-6419E14FCC2B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84DEE-F217-40C8-890B-72500851DB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419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50E6B-30B4-45E7-B779-6419E14FCC2B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84DEE-F217-40C8-890B-72500851DB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893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50E6B-30B4-45E7-B779-6419E14FCC2B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84DEE-F217-40C8-890B-72500851DB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16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50E6B-30B4-45E7-B779-6419E14FCC2B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84DEE-F217-40C8-890B-72500851DB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50E6B-30B4-45E7-B779-6419E14FCC2B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84DEE-F217-40C8-890B-72500851DB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52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50E6B-30B4-45E7-B779-6419E14FCC2B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84DEE-F217-40C8-890B-72500851DB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290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50E6B-30B4-45E7-B779-6419E14FCC2B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84DEE-F217-40C8-890B-72500851DB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448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50E6B-30B4-45E7-B779-6419E14FCC2B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84DEE-F217-40C8-890B-72500851DB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262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50E6B-30B4-45E7-B779-6419E14FCC2B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84DEE-F217-40C8-890B-72500851DB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636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50E6B-30B4-45E7-B779-6419E14FCC2B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84DEE-F217-40C8-890B-72500851DB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01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50E6B-30B4-45E7-B779-6419E14FCC2B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84DEE-F217-40C8-890B-72500851DB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304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417241"/>
              </p:ext>
            </p:extLst>
          </p:nvPr>
        </p:nvGraphicFramePr>
        <p:xfrm>
          <a:off x="152400" y="2438400"/>
          <a:ext cx="8915400" cy="190500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8915400"/>
              </a:tblGrid>
              <a:tr h="1905000">
                <a:tc>
                  <a:txBody>
                    <a:bodyPr/>
                    <a:lstStyle/>
                    <a:p>
                      <a:r>
                        <a:rPr lang="en-US" sz="18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Trial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-The burden of proof is ‘beyond a reasonable doubt’ that the defendant committed the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offense for which they are charged, or some ‘lesser’ offense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-Must be held within 90 days of the arraignment</a:t>
                      </a:r>
                    </a:p>
                    <a:p>
                      <a:endParaRPr lang="en-US" dirty="0">
                        <a:ln>
                          <a:solidFill>
                            <a:sysClr val="windowText" lastClr="000000"/>
                          </a:solidFill>
                        </a:ln>
                        <a:noFill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002677"/>
              </p:ext>
            </p:extLst>
          </p:nvPr>
        </p:nvGraphicFramePr>
        <p:xfrm>
          <a:off x="154858" y="4724400"/>
          <a:ext cx="8915400" cy="190500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8915400"/>
              </a:tblGrid>
              <a:tr h="1905000">
                <a:tc>
                  <a:txBody>
                    <a:bodyPr/>
                    <a:lstStyle/>
                    <a:p>
                      <a:r>
                        <a:rPr lang="en-US" sz="18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Sentencing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-Based on the information contained in the pre-sentence investigation, the court imposes or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suspends sentencing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-Must be held within 15-30 days of the trial</a:t>
                      </a:r>
                    </a:p>
                    <a:p>
                      <a:endParaRPr lang="en-US" dirty="0">
                        <a:ln>
                          <a:solidFill>
                            <a:sysClr val="windowText" lastClr="000000"/>
                          </a:solidFill>
                        </a:ln>
                        <a:noFill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9278517"/>
              </p:ext>
            </p:extLst>
          </p:nvPr>
        </p:nvGraphicFramePr>
        <p:xfrm>
          <a:off x="206477" y="228600"/>
          <a:ext cx="8785123" cy="99060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8785123"/>
              </a:tblGrid>
              <a:tr h="990600"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ln>
                          <a:solidFill>
                            <a:sysClr val="windowText" lastClr="000000"/>
                          </a:solidFill>
                        </a:ln>
                        <a:noFill/>
                      </a:endParaRPr>
                    </a:p>
                    <a:p>
                      <a:pPr algn="ctr"/>
                      <a:r>
                        <a:rPr lang="en-US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noFill/>
                        </a:rPr>
                        <a:t>Juvenile vs. Adult Processes Strips</a:t>
                      </a:r>
                      <a:endParaRPr lang="en-US" dirty="0">
                        <a:ln>
                          <a:solidFill>
                            <a:sysClr val="windowText" lastClr="000000"/>
                          </a:solidFill>
                        </a:ln>
                        <a:noFill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617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041194"/>
              </p:ext>
            </p:extLst>
          </p:nvPr>
        </p:nvGraphicFramePr>
        <p:xfrm>
          <a:off x="152400" y="152400"/>
          <a:ext cx="8763000" cy="146304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8763000"/>
              </a:tblGrid>
              <a:tr h="905759">
                <a:tc>
                  <a:txBody>
                    <a:bodyPr/>
                    <a:lstStyle/>
                    <a:p>
                      <a:r>
                        <a:rPr lang="en-US" sz="18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Advisory Hearing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-To determine whether sufficient evidence exists 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-To find probable cause that the defendant committed the offense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-Must be held within 24 hours of the petition being filed</a:t>
                      </a:r>
                    </a:p>
                    <a:p>
                      <a:endParaRPr lang="en-US" dirty="0">
                        <a:ln>
                          <a:solidFill>
                            <a:sysClr val="windowText" lastClr="000000"/>
                          </a:solidFill>
                        </a:ln>
                        <a:noFill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59930"/>
              </p:ext>
            </p:extLst>
          </p:nvPr>
        </p:nvGraphicFramePr>
        <p:xfrm>
          <a:off x="152400" y="1752600"/>
          <a:ext cx="8763000" cy="173736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8763000"/>
              </a:tblGrid>
              <a:tr h="1134359">
                <a:tc>
                  <a:txBody>
                    <a:bodyPr/>
                    <a:lstStyle/>
                    <a:p>
                      <a:r>
                        <a:rPr lang="en-US" sz="18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Adjudication Hearing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-To prove ‘beyond a reasonable doubt’ that the defendant committed the charge filed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against him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-Must be held within 30 days of the initial hearing, if detained (in juvenile detention)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-Must be held within 60 days of the initial hearing, if not detained	</a:t>
                      </a:r>
                    </a:p>
                    <a:p>
                      <a:endParaRPr lang="en-US" dirty="0">
                        <a:ln>
                          <a:solidFill>
                            <a:sysClr val="windowText" lastClr="000000"/>
                          </a:solidFill>
                        </a:ln>
                        <a:noFill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101359"/>
              </p:ext>
            </p:extLst>
          </p:nvPr>
        </p:nvGraphicFramePr>
        <p:xfrm>
          <a:off x="152400" y="3657600"/>
          <a:ext cx="8763000" cy="228600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8763000"/>
              </a:tblGrid>
              <a:tr h="905759">
                <a:tc>
                  <a:txBody>
                    <a:bodyPr/>
                    <a:lstStyle/>
                    <a:p>
                      <a:r>
                        <a:rPr lang="en-US" sz="18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Disposition Hearing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-To provide a consequence for all juveniles found delinquent or who admit delinquency at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a previous hearing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-Must be held within 30 days after the adjudication if detained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-Must be held within 45 days after the adjudication, if not detained</a:t>
                      </a:r>
                    </a:p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Usually there is no jury, instead the judge alone decides both whether the law was broken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and what the punishment will be</a:t>
                      </a:r>
                    </a:p>
                    <a:p>
                      <a:endParaRPr lang="en-US" dirty="0">
                        <a:ln>
                          <a:solidFill>
                            <a:sysClr val="windowText" lastClr="000000"/>
                          </a:solidFill>
                        </a:ln>
                        <a:noFill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217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316391"/>
              </p:ext>
            </p:extLst>
          </p:nvPr>
        </p:nvGraphicFramePr>
        <p:xfrm>
          <a:off x="152400" y="152400"/>
          <a:ext cx="8915400" cy="213360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8915400"/>
              </a:tblGrid>
              <a:tr h="2133600">
                <a:tc>
                  <a:txBody>
                    <a:bodyPr/>
                    <a:lstStyle/>
                    <a:p>
                      <a:r>
                        <a:rPr lang="en-US" sz="18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Initial Appearance Hearing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-To ascertain the suspects true name and address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To inform defendant of charges (crime they are accused of)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-To inform defendant of the right to counsel and to remain silent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-Appoint an attorney, if defendant cannot pay for one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-Determine the conditions of release and set date for next hearing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-Must be held within 24 hours of arrest</a:t>
                      </a:r>
                      <a:endParaRPr lang="en-US" dirty="0">
                        <a:ln>
                          <a:solidFill>
                            <a:sysClr val="windowText" lastClr="000000"/>
                          </a:solidFill>
                        </a:ln>
                        <a:noFill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380041"/>
              </p:ext>
            </p:extLst>
          </p:nvPr>
        </p:nvGraphicFramePr>
        <p:xfrm>
          <a:off x="152400" y="2438400"/>
          <a:ext cx="8915400" cy="190500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8915400"/>
              </a:tblGrid>
              <a:tr h="1905000">
                <a:tc>
                  <a:txBody>
                    <a:bodyPr/>
                    <a:lstStyle/>
                    <a:p>
                      <a:r>
                        <a:rPr lang="en-US" sz="18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Preliminary Hearing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-To determine  probable cause; if probable cause is not established, then charges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dismissed and defendant released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-Must be held within 10 days of the initial appearance if the defendant is in custody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(in jail)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Must be held within 20 days of initial appearance if the defendant is not in custody</a:t>
                      </a:r>
                      <a:endParaRPr lang="en-US" dirty="0">
                        <a:ln>
                          <a:solidFill>
                            <a:sysClr val="windowText" lastClr="000000"/>
                          </a:solidFill>
                        </a:ln>
                        <a:noFill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398549"/>
              </p:ext>
            </p:extLst>
          </p:nvPr>
        </p:nvGraphicFramePr>
        <p:xfrm>
          <a:off x="152400" y="4419600"/>
          <a:ext cx="8915400" cy="236220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8915400"/>
              </a:tblGrid>
              <a:tr h="2362200">
                <a:tc>
                  <a:txBody>
                    <a:bodyPr/>
                    <a:lstStyle/>
                    <a:p>
                      <a:r>
                        <a:rPr lang="en-US" sz="18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Arraignment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-To affirm the identity of defendant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-To advise of charges (crime accused of committing)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-To advise of rights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-Defendant enters plea (guilty or not guilty)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-To set a date for next hearing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-To determine terms of release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-Must be held within 10 days of preliminary hearing</a:t>
                      </a:r>
                      <a:endParaRPr lang="en-US" dirty="0">
                        <a:ln>
                          <a:solidFill>
                            <a:sysClr val="windowText" lastClr="000000"/>
                          </a:solidFill>
                        </a:ln>
                        <a:noFill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515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455</Words>
  <Application>Microsoft Office PowerPoint</Application>
  <PresentationFormat>On-screen Show (4:3)</PresentationFormat>
  <Paragraphs>47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5</cp:revision>
  <dcterms:created xsi:type="dcterms:W3CDTF">2014-02-27T23:24:56Z</dcterms:created>
  <dcterms:modified xsi:type="dcterms:W3CDTF">2016-03-28T18:04:42Z</dcterms:modified>
</cp:coreProperties>
</file>