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6858000" cy="9144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nnifer Castro" initials="J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4986" y="60"/>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B6EB07D-7AA2-49DA-9C4B-E68842DD8B0E}" type="datetimeFigureOut">
              <a:rPr lang="en-US" smtClean="0"/>
              <a:t>3/8/2022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629ACB-1A88-4AC1-B096-6957D2EEDD50}" type="slidenum">
              <a:rPr lang="en-US" smtClean="0"/>
              <a:t>‹#›</a:t>
            </a:fld>
            <a:endParaRPr lang="en-US"/>
          </a:p>
        </p:txBody>
      </p:sp>
    </p:spTree>
    <p:extLst>
      <p:ext uri="{BB962C8B-B14F-4D97-AF65-F5344CB8AC3E}">
        <p14:creationId xmlns:p14="http://schemas.microsoft.com/office/powerpoint/2010/main" val="1167882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B6EB07D-7AA2-49DA-9C4B-E68842DD8B0E}" type="datetimeFigureOut">
              <a:rPr lang="en-US" smtClean="0"/>
              <a:t>3/8/2022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629ACB-1A88-4AC1-B096-6957D2EEDD50}" type="slidenum">
              <a:rPr lang="en-US" smtClean="0"/>
              <a:t>‹#›</a:t>
            </a:fld>
            <a:endParaRPr lang="en-US"/>
          </a:p>
        </p:txBody>
      </p:sp>
    </p:spTree>
    <p:extLst>
      <p:ext uri="{BB962C8B-B14F-4D97-AF65-F5344CB8AC3E}">
        <p14:creationId xmlns:p14="http://schemas.microsoft.com/office/powerpoint/2010/main" val="1445982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B6EB07D-7AA2-49DA-9C4B-E68842DD8B0E}" type="datetimeFigureOut">
              <a:rPr lang="en-US" smtClean="0"/>
              <a:t>3/8/2022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629ACB-1A88-4AC1-B096-6957D2EEDD50}" type="slidenum">
              <a:rPr lang="en-US" smtClean="0"/>
              <a:t>‹#›</a:t>
            </a:fld>
            <a:endParaRPr lang="en-US"/>
          </a:p>
        </p:txBody>
      </p:sp>
    </p:spTree>
    <p:extLst>
      <p:ext uri="{BB962C8B-B14F-4D97-AF65-F5344CB8AC3E}">
        <p14:creationId xmlns:p14="http://schemas.microsoft.com/office/powerpoint/2010/main" val="1818213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B6EB07D-7AA2-49DA-9C4B-E68842DD8B0E}" type="datetimeFigureOut">
              <a:rPr lang="en-US" smtClean="0"/>
              <a:t>3/8/2022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629ACB-1A88-4AC1-B096-6957D2EEDD50}" type="slidenum">
              <a:rPr lang="en-US" smtClean="0"/>
              <a:t>‹#›</a:t>
            </a:fld>
            <a:endParaRPr lang="en-US"/>
          </a:p>
        </p:txBody>
      </p:sp>
    </p:spTree>
    <p:extLst>
      <p:ext uri="{BB962C8B-B14F-4D97-AF65-F5344CB8AC3E}">
        <p14:creationId xmlns:p14="http://schemas.microsoft.com/office/powerpoint/2010/main" val="1607039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B6EB07D-7AA2-49DA-9C4B-E68842DD8B0E}" type="datetimeFigureOut">
              <a:rPr lang="en-US" smtClean="0"/>
              <a:t>3/8/2022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629ACB-1A88-4AC1-B096-6957D2EEDD50}" type="slidenum">
              <a:rPr lang="en-US" smtClean="0"/>
              <a:t>‹#›</a:t>
            </a:fld>
            <a:endParaRPr lang="en-US"/>
          </a:p>
        </p:txBody>
      </p:sp>
    </p:spTree>
    <p:extLst>
      <p:ext uri="{BB962C8B-B14F-4D97-AF65-F5344CB8AC3E}">
        <p14:creationId xmlns:p14="http://schemas.microsoft.com/office/powerpoint/2010/main" val="2414805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B6EB07D-7AA2-49DA-9C4B-E68842DD8B0E}" type="datetimeFigureOut">
              <a:rPr lang="en-US" smtClean="0"/>
              <a:t>3/8/2022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629ACB-1A88-4AC1-B096-6957D2EEDD50}" type="slidenum">
              <a:rPr lang="en-US" smtClean="0"/>
              <a:t>‹#›</a:t>
            </a:fld>
            <a:endParaRPr lang="en-US"/>
          </a:p>
        </p:txBody>
      </p:sp>
    </p:spTree>
    <p:extLst>
      <p:ext uri="{BB962C8B-B14F-4D97-AF65-F5344CB8AC3E}">
        <p14:creationId xmlns:p14="http://schemas.microsoft.com/office/powerpoint/2010/main" val="134415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B6EB07D-7AA2-49DA-9C4B-E68842DD8B0E}" type="datetimeFigureOut">
              <a:rPr lang="en-US" smtClean="0"/>
              <a:t>3/8/2022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629ACB-1A88-4AC1-B096-6957D2EEDD50}" type="slidenum">
              <a:rPr lang="en-US" smtClean="0"/>
              <a:t>‹#›</a:t>
            </a:fld>
            <a:endParaRPr lang="en-US"/>
          </a:p>
        </p:txBody>
      </p:sp>
    </p:spTree>
    <p:extLst>
      <p:ext uri="{BB962C8B-B14F-4D97-AF65-F5344CB8AC3E}">
        <p14:creationId xmlns:p14="http://schemas.microsoft.com/office/powerpoint/2010/main" val="3279710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B6EB07D-7AA2-49DA-9C4B-E68842DD8B0E}" type="datetimeFigureOut">
              <a:rPr lang="en-US" smtClean="0"/>
              <a:t>3/8/2022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629ACB-1A88-4AC1-B096-6957D2EEDD50}" type="slidenum">
              <a:rPr lang="en-US" smtClean="0"/>
              <a:t>‹#›</a:t>
            </a:fld>
            <a:endParaRPr lang="en-US"/>
          </a:p>
        </p:txBody>
      </p:sp>
    </p:spTree>
    <p:extLst>
      <p:ext uri="{BB962C8B-B14F-4D97-AF65-F5344CB8AC3E}">
        <p14:creationId xmlns:p14="http://schemas.microsoft.com/office/powerpoint/2010/main" val="2183197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6EB07D-7AA2-49DA-9C4B-E68842DD8B0E}" type="datetimeFigureOut">
              <a:rPr lang="en-US" smtClean="0"/>
              <a:t>3/8/2022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629ACB-1A88-4AC1-B096-6957D2EEDD50}" type="slidenum">
              <a:rPr lang="en-US" smtClean="0"/>
              <a:t>‹#›</a:t>
            </a:fld>
            <a:endParaRPr lang="en-US"/>
          </a:p>
        </p:txBody>
      </p:sp>
    </p:spTree>
    <p:extLst>
      <p:ext uri="{BB962C8B-B14F-4D97-AF65-F5344CB8AC3E}">
        <p14:creationId xmlns:p14="http://schemas.microsoft.com/office/powerpoint/2010/main" val="2795292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B6EB07D-7AA2-49DA-9C4B-E68842DD8B0E}" type="datetimeFigureOut">
              <a:rPr lang="en-US" smtClean="0"/>
              <a:t>3/8/2022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629ACB-1A88-4AC1-B096-6957D2EEDD50}" type="slidenum">
              <a:rPr lang="en-US" smtClean="0"/>
              <a:t>‹#›</a:t>
            </a:fld>
            <a:endParaRPr lang="en-US"/>
          </a:p>
        </p:txBody>
      </p:sp>
    </p:spTree>
    <p:extLst>
      <p:ext uri="{BB962C8B-B14F-4D97-AF65-F5344CB8AC3E}">
        <p14:creationId xmlns:p14="http://schemas.microsoft.com/office/powerpoint/2010/main" val="19550904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B6EB07D-7AA2-49DA-9C4B-E68842DD8B0E}" type="datetimeFigureOut">
              <a:rPr lang="en-US" smtClean="0"/>
              <a:t>3/8/2022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629ACB-1A88-4AC1-B096-6957D2EEDD50}" type="slidenum">
              <a:rPr lang="en-US" smtClean="0"/>
              <a:t>‹#›</a:t>
            </a:fld>
            <a:endParaRPr lang="en-US"/>
          </a:p>
        </p:txBody>
      </p:sp>
    </p:spTree>
    <p:extLst>
      <p:ext uri="{BB962C8B-B14F-4D97-AF65-F5344CB8AC3E}">
        <p14:creationId xmlns:p14="http://schemas.microsoft.com/office/powerpoint/2010/main" val="2994684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9B6EB07D-7AA2-49DA-9C4B-E68842DD8B0E}" type="datetimeFigureOut">
              <a:rPr lang="en-US" smtClean="0"/>
              <a:t>3/8/2022</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5A629ACB-1A88-4AC1-B096-6957D2EEDD50}" type="slidenum">
              <a:rPr lang="en-US" smtClean="0"/>
              <a:t>‹#›</a:t>
            </a:fld>
            <a:endParaRPr lang="en-US"/>
          </a:p>
        </p:txBody>
      </p:sp>
    </p:spTree>
    <p:extLst>
      <p:ext uri="{BB962C8B-B14F-4D97-AF65-F5344CB8AC3E}">
        <p14:creationId xmlns:p14="http://schemas.microsoft.com/office/powerpoint/2010/main" val="3668410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6858000" cy="2133600"/>
          </a:xfrm>
          <a:prstGeom prst="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0" y="158859"/>
            <a:ext cx="6837680" cy="1815882"/>
          </a:xfrm>
          <a:prstGeom prst="rect">
            <a:avLst/>
          </a:prstGeom>
          <a:noFill/>
        </p:spPr>
        <p:txBody>
          <a:bodyPr wrap="square" rtlCol="0">
            <a:spAutoFit/>
          </a:bodyPr>
          <a:lstStyle/>
          <a:p>
            <a:r>
              <a:rPr lang="en-US" sz="2800" dirty="0">
                <a:latin typeface="Garamond" pitchFamily="18" charset="0"/>
              </a:rPr>
              <a:t>It is against the law for a person under 21 to drive or be in physical control of a motor vehicle while there is any spirituous liquor in their body </a:t>
            </a:r>
            <a:r>
              <a:rPr lang="en-US" sz="2400" dirty="0">
                <a:latin typeface="Garamond" pitchFamily="18" charset="0"/>
              </a:rPr>
              <a:t>(ARS §4-244(34)). </a:t>
            </a:r>
          </a:p>
        </p:txBody>
      </p:sp>
      <p:sp>
        <p:nvSpPr>
          <p:cNvPr id="6" name="Rectangle 5"/>
          <p:cNvSpPr/>
          <p:nvPr/>
        </p:nvSpPr>
        <p:spPr>
          <a:xfrm>
            <a:off x="0" y="2286000"/>
            <a:ext cx="6858000" cy="2133600"/>
          </a:xfrm>
          <a:prstGeom prst="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0" y="2312779"/>
            <a:ext cx="6858000" cy="2092881"/>
          </a:xfrm>
          <a:prstGeom prst="rect">
            <a:avLst/>
          </a:prstGeom>
          <a:noFill/>
        </p:spPr>
        <p:txBody>
          <a:bodyPr wrap="square" rtlCol="0">
            <a:spAutoFit/>
          </a:bodyPr>
          <a:lstStyle/>
          <a:p>
            <a:r>
              <a:rPr lang="en-US" sz="2600" dirty="0">
                <a:latin typeface="Garamond" pitchFamily="18" charset="0"/>
              </a:rPr>
              <a:t>Arizona will suspend the driver’s license or privilege to drive or refuse to issue a drivers license for two years of a person 18, 19 or 20 years old who drives or is in physical control of a motor vehicle while there is any liquor in their body. ARS §4-244(34).  </a:t>
            </a:r>
          </a:p>
        </p:txBody>
      </p:sp>
      <p:sp>
        <p:nvSpPr>
          <p:cNvPr id="8" name="Rectangle 7"/>
          <p:cNvSpPr/>
          <p:nvPr/>
        </p:nvSpPr>
        <p:spPr>
          <a:xfrm>
            <a:off x="0" y="4569708"/>
            <a:ext cx="6858000" cy="2133600"/>
          </a:xfrm>
          <a:prstGeom prst="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5080" y="4576167"/>
            <a:ext cx="6852920" cy="1815882"/>
          </a:xfrm>
          <a:prstGeom prst="rect">
            <a:avLst/>
          </a:prstGeom>
          <a:noFill/>
        </p:spPr>
        <p:txBody>
          <a:bodyPr wrap="square" rtlCol="0">
            <a:spAutoFit/>
          </a:bodyPr>
          <a:lstStyle/>
          <a:p>
            <a:r>
              <a:rPr lang="en-US" sz="2800" dirty="0">
                <a:latin typeface="Garamond" pitchFamily="18" charset="0"/>
              </a:rPr>
              <a:t>It is against the law for a person under 21 to operate or be in physical control of a motorized watercraft that is underway while there is any spirituous liquor in their body </a:t>
            </a:r>
            <a:r>
              <a:rPr lang="en-US" sz="2400" dirty="0">
                <a:latin typeface="Garamond" pitchFamily="18" charset="0"/>
              </a:rPr>
              <a:t>(ARS §4-244(35)). </a:t>
            </a:r>
          </a:p>
        </p:txBody>
      </p:sp>
      <p:sp>
        <p:nvSpPr>
          <p:cNvPr id="10" name="Rectangle 9"/>
          <p:cNvSpPr/>
          <p:nvPr/>
        </p:nvSpPr>
        <p:spPr>
          <a:xfrm>
            <a:off x="15240" y="6839211"/>
            <a:ext cx="6823971" cy="2294629"/>
          </a:xfrm>
          <a:prstGeom prst="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5240" y="6858000"/>
            <a:ext cx="6822440" cy="2185214"/>
          </a:xfrm>
          <a:prstGeom prst="rect">
            <a:avLst/>
          </a:prstGeom>
          <a:noFill/>
        </p:spPr>
        <p:txBody>
          <a:bodyPr wrap="square" rtlCol="0">
            <a:spAutoFit/>
          </a:bodyPr>
          <a:lstStyle/>
          <a:p>
            <a:r>
              <a:rPr lang="en-US" sz="2800" dirty="0">
                <a:latin typeface="Garamond" pitchFamily="18" charset="0"/>
              </a:rPr>
              <a:t>If you are under the legal drinking age and you misrepresent (lie about) your age to any person to get them to sell or give you liquor, you may be convicted of a class 3 misdemeanor </a:t>
            </a:r>
          </a:p>
          <a:p>
            <a:r>
              <a:rPr lang="en-US" sz="2400" dirty="0">
                <a:latin typeface="Garamond" pitchFamily="18" charset="0"/>
              </a:rPr>
              <a:t>(ARS §4-241). </a:t>
            </a:r>
          </a:p>
        </p:txBody>
      </p:sp>
    </p:spTree>
    <p:extLst>
      <p:ext uri="{BB962C8B-B14F-4D97-AF65-F5344CB8AC3E}">
        <p14:creationId xmlns:p14="http://schemas.microsoft.com/office/powerpoint/2010/main" val="2985808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6858000" cy="2133600"/>
          </a:xfrm>
          <a:prstGeom prst="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2234" y="158859"/>
            <a:ext cx="6835766" cy="1815882"/>
          </a:xfrm>
          <a:prstGeom prst="rect">
            <a:avLst/>
          </a:prstGeom>
          <a:noFill/>
        </p:spPr>
        <p:txBody>
          <a:bodyPr wrap="square" rtlCol="0">
            <a:spAutoFit/>
          </a:bodyPr>
          <a:lstStyle/>
          <a:p>
            <a:r>
              <a:rPr lang="en-US" sz="2800" dirty="0">
                <a:latin typeface="Garamond" pitchFamily="18" charset="0"/>
              </a:rPr>
              <a:t>If you are under the legal drinking age and you ask someone to buy or give you liquor, you may be convicted of a class 3 misdemeanor </a:t>
            </a:r>
          </a:p>
          <a:p>
            <a:r>
              <a:rPr lang="en-US" sz="2400" dirty="0">
                <a:latin typeface="Garamond" pitchFamily="18" charset="0"/>
              </a:rPr>
              <a:t>(ARS §4-241). </a:t>
            </a:r>
          </a:p>
        </p:txBody>
      </p:sp>
      <p:sp>
        <p:nvSpPr>
          <p:cNvPr id="6" name="Rectangle 5"/>
          <p:cNvSpPr/>
          <p:nvPr/>
        </p:nvSpPr>
        <p:spPr>
          <a:xfrm>
            <a:off x="0" y="2286000"/>
            <a:ext cx="6858000" cy="2133600"/>
          </a:xfrm>
          <a:prstGeom prst="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0" y="2219588"/>
            <a:ext cx="6858000" cy="2246769"/>
          </a:xfrm>
          <a:prstGeom prst="rect">
            <a:avLst/>
          </a:prstGeom>
          <a:noFill/>
        </p:spPr>
        <p:txBody>
          <a:bodyPr wrap="square" rtlCol="0">
            <a:spAutoFit/>
          </a:bodyPr>
          <a:lstStyle/>
          <a:p>
            <a:r>
              <a:rPr lang="en-US" sz="2800" dirty="0">
                <a:latin typeface="Garamond" pitchFamily="18" charset="0"/>
              </a:rPr>
              <a:t>If you are under 21 and you use a fake ID, or the ID or license of another person (whether it’s fake or not), in order to get into a bar, you may be convicted of a class 1 misdemeanor (</a:t>
            </a:r>
            <a:r>
              <a:rPr lang="en-US" sz="2400" dirty="0">
                <a:latin typeface="Garamond" pitchFamily="18" charset="0"/>
              </a:rPr>
              <a:t>ARS §4-241).</a:t>
            </a:r>
            <a:endParaRPr lang="en-US" sz="2800" dirty="0">
              <a:latin typeface="Garamond" pitchFamily="18" charset="0"/>
            </a:endParaRPr>
          </a:p>
        </p:txBody>
      </p:sp>
      <p:sp>
        <p:nvSpPr>
          <p:cNvPr id="8" name="Rectangle 7"/>
          <p:cNvSpPr/>
          <p:nvPr/>
        </p:nvSpPr>
        <p:spPr>
          <a:xfrm>
            <a:off x="0" y="4569708"/>
            <a:ext cx="6858000" cy="2133600"/>
          </a:xfrm>
          <a:prstGeom prst="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7620" y="4513123"/>
            <a:ext cx="6852920" cy="2246769"/>
          </a:xfrm>
          <a:prstGeom prst="rect">
            <a:avLst/>
          </a:prstGeom>
          <a:noFill/>
        </p:spPr>
        <p:txBody>
          <a:bodyPr wrap="square" rtlCol="0">
            <a:spAutoFit/>
          </a:bodyPr>
          <a:lstStyle/>
          <a:p>
            <a:r>
              <a:rPr lang="en-US" sz="2800" dirty="0">
                <a:latin typeface="Garamond" pitchFamily="18" charset="0"/>
              </a:rPr>
              <a:t>If you are convicted of using a fake ID or license, your driver’s license may be suspended for no less than 6 months for a first conviction and 12 months for a second or subsequent conviction </a:t>
            </a:r>
            <a:r>
              <a:rPr lang="en-US" sz="2400" dirty="0">
                <a:latin typeface="Garamond" pitchFamily="18" charset="0"/>
              </a:rPr>
              <a:t>(ARS §28-3309(A)). </a:t>
            </a:r>
          </a:p>
        </p:txBody>
      </p:sp>
      <p:sp>
        <p:nvSpPr>
          <p:cNvPr id="10" name="Rectangle 9"/>
          <p:cNvSpPr/>
          <p:nvPr/>
        </p:nvSpPr>
        <p:spPr>
          <a:xfrm>
            <a:off x="2540" y="6796840"/>
            <a:ext cx="6858000" cy="2133600"/>
          </a:xfrm>
          <a:prstGeom prst="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7620" y="6755513"/>
            <a:ext cx="6852920" cy="2246769"/>
          </a:xfrm>
          <a:prstGeom prst="rect">
            <a:avLst/>
          </a:prstGeom>
          <a:noFill/>
        </p:spPr>
        <p:txBody>
          <a:bodyPr wrap="square" rtlCol="0">
            <a:spAutoFit/>
          </a:bodyPr>
          <a:lstStyle/>
          <a:p>
            <a:r>
              <a:rPr lang="en-US" sz="2800" dirty="0">
                <a:latin typeface="Garamond" pitchFamily="18" charset="0"/>
              </a:rPr>
              <a:t>If you are convicted of using a fake ID or license, you may be denied to apply for a license for no less than 6 months for a first conviction and 12 months for a second or subsequent conviction </a:t>
            </a:r>
            <a:r>
              <a:rPr lang="en-US" sz="2400" dirty="0">
                <a:latin typeface="Garamond" pitchFamily="18" charset="0"/>
              </a:rPr>
              <a:t>(ARS §28-3309(B)). </a:t>
            </a:r>
          </a:p>
        </p:txBody>
      </p:sp>
    </p:spTree>
    <p:extLst>
      <p:ext uri="{BB962C8B-B14F-4D97-AF65-F5344CB8AC3E}">
        <p14:creationId xmlns:p14="http://schemas.microsoft.com/office/powerpoint/2010/main" val="39924163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344</Words>
  <Application>Microsoft Office PowerPoint</Application>
  <PresentationFormat>On-screen Show (4:3)</PresentationFormat>
  <Paragraphs>10</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Garamond</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Rosie Figueroa</dc:creator>
  <cp:lastModifiedBy>Deepika Padmavati</cp:lastModifiedBy>
  <cp:revision>11</cp:revision>
  <cp:lastPrinted>2014-02-27T00:20:10Z</cp:lastPrinted>
  <dcterms:created xsi:type="dcterms:W3CDTF">2012-03-29T20:16:01Z</dcterms:created>
  <dcterms:modified xsi:type="dcterms:W3CDTF">2022-03-08T23:20:21Z</dcterms:modified>
</cp:coreProperties>
</file>