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6858000" cy="9144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nnifer Castro" initials="JC" lastIdx="3" clrIdx="0"/>
  <p:cmAuthor id="1" name="Rosie Figueroa" initials="RF" lastIdx="0" clrIdx="1"/>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94526" autoAdjust="0"/>
  </p:normalViewPr>
  <p:slideViewPr>
    <p:cSldViewPr>
      <p:cViewPr>
        <p:scale>
          <a:sx n="92" d="100"/>
          <a:sy n="92" d="100"/>
        </p:scale>
        <p:origin x="1074" y="-1038"/>
      </p:cViewPr>
      <p:guideLst>
        <p:guide orient="horz" pos="2880"/>
        <p:guide pos="216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a:t>Click to edit Master title style</a:t>
            </a:r>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75642347-0A83-4065-A19D-ED591B192E2C}" type="datetimeFigureOut">
              <a:rPr lang="en-US" smtClean="0"/>
              <a:pPr/>
              <a:t>4/15/2022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8DFF05-3542-47B7-B9E1-82FA53A18082}" type="slidenum">
              <a:rPr lang="en-US" smtClean="0"/>
              <a:pPr/>
              <a:t>‹#›</a:t>
            </a:fld>
            <a:endParaRPr lang="en-US"/>
          </a:p>
        </p:txBody>
      </p:sp>
    </p:spTree>
    <p:extLst>
      <p:ext uri="{BB962C8B-B14F-4D97-AF65-F5344CB8AC3E}">
        <p14:creationId xmlns:p14="http://schemas.microsoft.com/office/powerpoint/2010/main" val="19526081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5642347-0A83-4065-A19D-ED591B192E2C}" type="datetimeFigureOut">
              <a:rPr lang="en-US" smtClean="0"/>
              <a:pPr/>
              <a:t>4/15/2022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8DFF05-3542-47B7-B9E1-82FA53A18082}" type="slidenum">
              <a:rPr lang="en-US" smtClean="0"/>
              <a:pPr/>
              <a:t>‹#›</a:t>
            </a:fld>
            <a:endParaRPr lang="en-US"/>
          </a:p>
        </p:txBody>
      </p:sp>
    </p:spTree>
    <p:extLst>
      <p:ext uri="{BB962C8B-B14F-4D97-AF65-F5344CB8AC3E}">
        <p14:creationId xmlns:p14="http://schemas.microsoft.com/office/powerpoint/2010/main" val="6106160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5642347-0A83-4065-A19D-ED591B192E2C}" type="datetimeFigureOut">
              <a:rPr lang="en-US" smtClean="0"/>
              <a:pPr/>
              <a:t>4/15/2022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8DFF05-3542-47B7-B9E1-82FA53A18082}" type="slidenum">
              <a:rPr lang="en-US" smtClean="0"/>
              <a:pPr/>
              <a:t>‹#›</a:t>
            </a:fld>
            <a:endParaRPr lang="en-US"/>
          </a:p>
        </p:txBody>
      </p:sp>
    </p:spTree>
    <p:extLst>
      <p:ext uri="{BB962C8B-B14F-4D97-AF65-F5344CB8AC3E}">
        <p14:creationId xmlns:p14="http://schemas.microsoft.com/office/powerpoint/2010/main" val="14607611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5642347-0A83-4065-A19D-ED591B192E2C}" type="datetimeFigureOut">
              <a:rPr lang="en-US" smtClean="0"/>
              <a:pPr/>
              <a:t>4/15/2022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8DFF05-3542-47B7-B9E1-82FA53A18082}" type="slidenum">
              <a:rPr lang="en-US" smtClean="0"/>
              <a:pPr/>
              <a:t>‹#›</a:t>
            </a:fld>
            <a:endParaRPr lang="en-US"/>
          </a:p>
        </p:txBody>
      </p:sp>
    </p:spTree>
    <p:extLst>
      <p:ext uri="{BB962C8B-B14F-4D97-AF65-F5344CB8AC3E}">
        <p14:creationId xmlns:p14="http://schemas.microsoft.com/office/powerpoint/2010/main" val="23813437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5642347-0A83-4065-A19D-ED591B192E2C}" type="datetimeFigureOut">
              <a:rPr lang="en-US" smtClean="0"/>
              <a:pPr/>
              <a:t>4/15/2022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8DFF05-3542-47B7-B9E1-82FA53A18082}" type="slidenum">
              <a:rPr lang="en-US" smtClean="0"/>
              <a:pPr/>
              <a:t>‹#›</a:t>
            </a:fld>
            <a:endParaRPr lang="en-US"/>
          </a:p>
        </p:txBody>
      </p:sp>
    </p:spTree>
    <p:extLst>
      <p:ext uri="{BB962C8B-B14F-4D97-AF65-F5344CB8AC3E}">
        <p14:creationId xmlns:p14="http://schemas.microsoft.com/office/powerpoint/2010/main" val="10244795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5642347-0A83-4065-A19D-ED591B192E2C}" type="datetimeFigureOut">
              <a:rPr lang="en-US" smtClean="0"/>
              <a:pPr/>
              <a:t>4/15/2022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8DFF05-3542-47B7-B9E1-82FA53A18082}" type="slidenum">
              <a:rPr lang="en-US" smtClean="0"/>
              <a:pPr/>
              <a:t>‹#›</a:t>
            </a:fld>
            <a:endParaRPr lang="en-US"/>
          </a:p>
        </p:txBody>
      </p:sp>
    </p:spTree>
    <p:extLst>
      <p:ext uri="{BB962C8B-B14F-4D97-AF65-F5344CB8AC3E}">
        <p14:creationId xmlns:p14="http://schemas.microsoft.com/office/powerpoint/2010/main" val="39596907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5642347-0A83-4065-A19D-ED591B192E2C}" type="datetimeFigureOut">
              <a:rPr lang="en-US" smtClean="0"/>
              <a:pPr/>
              <a:t>4/15/2022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F8DFF05-3542-47B7-B9E1-82FA53A18082}" type="slidenum">
              <a:rPr lang="en-US" smtClean="0"/>
              <a:pPr/>
              <a:t>‹#›</a:t>
            </a:fld>
            <a:endParaRPr lang="en-US"/>
          </a:p>
        </p:txBody>
      </p:sp>
    </p:spTree>
    <p:extLst>
      <p:ext uri="{BB962C8B-B14F-4D97-AF65-F5344CB8AC3E}">
        <p14:creationId xmlns:p14="http://schemas.microsoft.com/office/powerpoint/2010/main" val="14668311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5642347-0A83-4065-A19D-ED591B192E2C}" type="datetimeFigureOut">
              <a:rPr lang="en-US" smtClean="0"/>
              <a:pPr/>
              <a:t>4/15/2022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F8DFF05-3542-47B7-B9E1-82FA53A18082}" type="slidenum">
              <a:rPr lang="en-US" smtClean="0"/>
              <a:pPr/>
              <a:t>‹#›</a:t>
            </a:fld>
            <a:endParaRPr lang="en-US"/>
          </a:p>
        </p:txBody>
      </p:sp>
    </p:spTree>
    <p:extLst>
      <p:ext uri="{BB962C8B-B14F-4D97-AF65-F5344CB8AC3E}">
        <p14:creationId xmlns:p14="http://schemas.microsoft.com/office/powerpoint/2010/main" val="40522722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642347-0A83-4065-A19D-ED591B192E2C}" type="datetimeFigureOut">
              <a:rPr lang="en-US" smtClean="0"/>
              <a:pPr/>
              <a:t>4/15/2022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F8DFF05-3542-47B7-B9E1-82FA53A18082}" type="slidenum">
              <a:rPr lang="en-US" smtClean="0"/>
              <a:pPr/>
              <a:t>‹#›</a:t>
            </a:fld>
            <a:endParaRPr lang="en-US"/>
          </a:p>
        </p:txBody>
      </p:sp>
    </p:spTree>
    <p:extLst>
      <p:ext uri="{BB962C8B-B14F-4D97-AF65-F5344CB8AC3E}">
        <p14:creationId xmlns:p14="http://schemas.microsoft.com/office/powerpoint/2010/main" val="23781421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5642347-0A83-4065-A19D-ED591B192E2C}" type="datetimeFigureOut">
              <a:rPr lang="en-US" smtClean="0"/>
              <a:pPr/>
              <a:t>4/15/2022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8DFF05-3542-47B7-B9E1-82FA53A18082}" type="slidenum">
              <a:rPr lang="en-US" smtClean="0"/>
              <a:pPr/>
              <a:t>‹#›</a:t>
            </a:fld>
            <a:endParaRPr lang="en-US"/>
          </a:p>
        </p:txBody>
      </p:sp>
    </p:spTree>
    <p:extLst>
      <p:ext uri="{BB962C8B-B14F-4D97-AF65-F5344CB8AC3E}">
        <p14:creationId xmlns:p14="http://schemas.microsoft.com/office/powerpoint/2010/main" val="14815385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5642347-0A83-4065-A19D-ED591B192E2C}" type="datetimeFigureOut">
              <a:rPr lang="en-US" smtClean="0"/>
              <a:pPr/>
              <a:t>4/15/2022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8DFF05-3542-47B7-B9E1-82FA53A18082}" type="slidenum">
              <a:rPr lang="en-US" smtClean="0"/>
              <a:pPr/>
              <a:t>‹#›</a:t>
            </a:fld>
            <a:endParaRPr lang="en-US"/>
          </a:p>
        </p:txBody>
      </p:sp>
    </p:spTree>
    <p:extLst>
      <p:ext uri="{BB962C8B-B14F-4D97-AF65-F5344CB8AC3E}">
        <p14:creationId xmlns:p14="http://schemas.microsoft.com/office/powerpoint/2010/main" val="10148834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75642347-0A83-4065-A19D-ED591B192E2C}" type="datetimeFigureOut">
              <a:rPr lang="en-US" smtClean="0"/>
              <a:pPr/>
              <a:t>4/15/2022</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9F8DFF05-3542-47B7-B9E1-82FA53A18082}" type="slidenum">
              <a:rPr lang="en-US" smtClean="0"/>
              <a:pPr/>
              <a:t>‹#›</a:t>
            </a:fld>
            <a:endParaRPr lang="en-US"/>
          </a:p>
        </p:txBody>
      </p:sp>
    </p:spTree>
    <p:extLst>
      <p:ext uri="{BB962C8B-B14F-4D97-AF65-F5344CB8AC3E}">
        <p14:creationId xmlns:p14="http://schemas.microsoft.com/office/powerpoint/2010/main" val="25759505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4301" y="152401"/>
            <a:ext cx="6657974" cy="1981199"/>
          </a:xfrm>
          <a:prstGeom prst="rect">
            <a:avLst/>
          </a:prstGeom>
          <a:noFill/>
          <a:ln w="635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114300" y="2286000"/>
            <a:ext cx="6657975" cy="1828800"/>
          </a:xfrm>
          <a:prstGeom prst="rect">
            <a:avLst/>
          </a:prstGeom>
          <a:noFill/>
          <a:ln w="635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114300" y="4267200"/>
            <a:ext cx="6629399" cy="2286000"/>
          </a:xfrm>
          <a:prstGeom prst="rect">
            <a:avLst/>
          </a:prstGeom>
          <a:noFill/>
          <a:ln w="635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14300" y="241012"/>
            <a:ext cx="6743700" cy="1815882"/>
          </a:xfrm>
          <a:prstGeom prst="rect">
            <a:avLst/>
          </a:prstGeom>
          <a:noFill/>
        </p:spPr>
        <p:txBody>
          <a:bodyPr wrap="square" rtlCol="0">
            <a:spAutoFit/>
          </a:bodyPr>
          <a:lstStyle/>
          <a:p>
            <a:r>
              <a:rPr lang="en-US" sz="1600" dirty="0">
                <a:latin typeface="Garamond" pitchFamily="18" charset="0"/>
              </a:rPr>
              <a:t>Shanna is 16 years old and lives with her mother. Since Shanna started hanging around with gang members, she has been stealing money from her mother’s purse almost daily. When her mother confronted her, Shanna screamed at her and told her to leave her alone. Today when Shanna tried to take money from her mother’s purse again, her mother tried to stop her. Shanna pushed her mother to the ground. Shanna’s mother landed and hit her head against the wall and passed out.  Shanna took the money and left her mother’s home.</a:t>
            </a:r>
          </a:p>
        </p:txBody>
      </p:sp>
      <p:sp>
        <p:nvSpPr>
          <p:cNvPr id="9" name="TextBox 8"/>
          <p:cNvSpPr txBox="1"/>
          <p:nvPr/>
        </p:nvSpPr>
        <p:spPr>
          <a:xfrm>
            <a:off x="114300" y="2286000"/>
            <a:ext cx="6629399" cy="1815882"/>
          </a:xfrm>
          <a:prstGeom prst="rect">
            <a:avLst/>
          </a:prstGeom>
          <a:noFill/>
        </p:spPr>
        <p:txBody>
          <a:bodyPr wrap="square" rtlCol="0">
            <a:spAutoFit/>
          </a:bodyPr>
          <a:lstStyle/>
          <a:p>
            <a:r>
              <a:rPr lang="en-US" sz="1600" dirty="0">
                <a:latin typeface="Garamond" pitchFamily="18" charset="0"/>
              </a:rPr>
              <a:t>Mary is 19 and lived with her 22-year-old boyfriend Frank until 2 days ago, when she decided to leave him because of his ‘anger issues’. They have 2 small children together. Staying at her friend's house, Mary is frightened when Frank shows up angry and starts kicking the door. He’s yelling that if she doesn’t let him in, he will kill her. Mary knows Frank carries a gun but is not sure if he has it on him. Both Mary and her friend continue yelling at Frank to leave them alone. The kids are crying because they are scared.</a:t>
            </a:r>
          </a:p>
        </p:txBody>
      </p:sp>
      <p:sp>
        <p:nvSpPr>
          <p:cNvPr id="10" name="TextBox 9"/>
          <p:cNvSpPr txBox="1"/>
          <p:nvPr/>
        </p:nvSpPr>
        <p:spPr>
          <a:xfrm>
            <a:off x="85724" y="4267200"/>
            <a:ext cx="6743700" cy="2308324"/>
          </a:xfrm>
          <a:prstGeom prst="rect">
            <a:avLst/>
          </a:prstGeom>
          <a:noFill/>
        </p:spPr>
        <p:txBody>
          <a:bodyPr wrap="square" rtlCol="0">
            <a:spAutoFit/>
          </a:bodyPr>
          <a:lstStyle/>
          <a:p>
            <a:r>
              <a:rPr lang="en-US" sz="1600" dirty="0">
                <a:latin typeface="Garamond" pitchFamily="18" charset="0"/>
              </a:rPr>
              <a:t>Tara is 16 years old.  She recently broke up with Roger who was her 17-year-old boyfriend. When Tara broke up with him, Roger said that if she wasn’t his, she would not be anybody else's! Tara noticed that Roger has been following her, sending her love notes, and calls her about 8-10 times daily. She has told him to stop, but he reminds her that she belongs to him.</a:t>
            </a:r>
          </a:p>
          <a:p>
            <a:r>
              <a:rPr lang="en-US" sz="1600" dirty="0">
                <a:latin typeface="Garamond" pitchFamily="18" charset="0"/>
              </a:rPr>
              <a:t>Today, Roger saw Tara talking to Joe at school. After school as Tara was walking home, Roger drove up, grabbed Tara by the hair and dragged her into his car. In the car Roger slapped Tara and told her he would do worse if he saw her talking to Joe again. Tara is very scared.</a:t>
            </a:r>
          </a:p>
        </p:txBody>
      </p:sp>
      <p:sp>
        <p:nvSpPr>
          <p:cNvPr id="11" name="TextBox 10"/>
          <p:cNvSpPr txBox="1"/>
          <p:nvPr/>
        </p:nvSpPr>
        <p:spPr>
          <a:xfrm>
            <a:off x="114301" y="6817548"/>
            <a:ext cx="6743700" cy="2062103"/>
          </a:xfrm>
          <a:prstGeom prst="rect">
            <a:avLst/>
          </a:prstGeom>
          <a:noFill/>
        </p:spPr>
        <p:txBody>
          <a:bodyPr wrap="square" rtlCol="0">
            <a:spAutoFit/>
          </a:bodyPr>
          <a:lstStyle/>
          <a:p>
            <a:r>
              <a:rPr lang="en-US" sz="1600" dirty="0">
                <a:latin typeface="Garamond" pitchFamily="18" charset="0"/>
              </a:rPr>
              <a:t>Ken is 17 years old and is dating Darla who is 16. They are both at Ken’s house and Ken is leading Darla to his bedroom. Although they have had sex before, Darla had decided to slow things down with Ken because he started behaving a little violently recently. Darla says no but Ken continues to pressure her. When they are in his room, Darla decides she wants to get out, but Ken pushes her onto the bed and locks the door. Darla tries again to tell Ken that she really does not want to have sex and would like to take things slower. Ken gets angry and forces Darla to have sex. Afterwards, he opens the bedroom door and tells her to get out.</a:t>
            </a:r>
          </a:p>
        </p:txBody>
      </p:sp>
      <p:sp>
        <p:nvSpPr>
          <p:cNvPr id="12" name="Rectangle 11"/>
          <p:cNvSpPr/>
          <p:nvPr/>
        </p:nvSpPr>
        <p:spPr>
          <a:xfrm>
            <a:off x="85724" y="6705600"/>
            <a:ext cx="6686551" cy="2286000"/>
          </a:xfrm>
          <a:prstGeom prst="rect">
            <a:avLst/>
          </a:prstGeom>
          <a:noFill/>
          <a:ln w="635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731314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6858000" cy="2133600"/>
          </a:xfrm>
          <a:prstGeom prst="rect">
            <a:avLst/>
          </a:prstGeom>
          <a:noFill/>
          <a:ln w="635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0" y="2286000"/>
            <a:ext cx="6858000" cy="1828800"/>
          </a:xfrm>
          <a:prstGeom prst="rect">
            <a:avLst/>
          </a:prstGeom>
          <a:noFill/>
          <a:ln w="635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0" y="4419600"/>
            <a:ext cx="6858000" cy="2286000"/>
          </a:xfrm>
          <a:prstGeom prst="rect">
            <a:avLst/>
          </a:prstGeom>
          <a:noFill/>
          <a:ln w="635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14300" y="241012"/>
            <a:ext cx="6743700" cy="2062103"/>
          </a:xfrm>
          <a:prstGeom prst="rect">
            <a:avLst/>
          </a:prstGeom>
          <a:noFill/>
        </p:spPr>
        <p:txBody>
          <a:bodyPr wrap="square" rtlCol="0">
            <a:spAutoFit/>
          </a:bodyPr>
          <a:lstStyle/>
          <a:p>
            <a:r>
              <a:rPr lang="en-US" sz="1600" b="1" dirty="0">
                <a:solidFill>
                  <a:srgbClr val="FF0000"/>
                </a:solidFill>
                <a:latin typeface="Garamond" pitchFamily="18" charset="0"/>
              </a:rPr>
              <a:t>Shanna</a:t>
            </a:r>
          </a:p>
          <a:p>
            <a:endParaRPr lang="en-US" sz="1600" b="1" dirty="0">
              <a:solidFill>
                <a:srgbClr val="FF0000"/>
              </a:solidFill>
              <a:latin typeface="Garamond" pitchFamily="18" charset="0"/>
            </a:endParaRPr>
          </a:p>
          <a:p>
            <a:r>
              <a:rPr lang="en-US" sz="1600" b="1" dirty="0">
                <a:solidFill>
                  <a:srgbClr val="FF0000"/>
                </a:solidFill>
                <a:latin typeface="Garamond" pitchFamily="18" charset="0"/>
              </a:rPr>
              <a:t>Answer:</a:t>
            </a:r>
          </a:p>
          <a:p>
            <a:r>
              <a:rPr lang="en-US" sz="1600" dirty="0">
                <a:solidFill>
                  <a:srgbClr val="FF0000"/>
                </a:solidFill>
                <a:latin typeface="Garamond" pitchFamily="18" charset="0"/>
              </a:rPr>
              <a:t>DV=Yes</a:t>
            </a:r>
          </a:p>
          <a:p>
            <a:r>
              <a:rPr lang="en-US" sz="1600" dirty="0">
                <a:solidFill>
                  <a:srgbClr val="FF0000"/>
                </a:solidFill>
                <a:latin typeface="Garamond" pitchFamily="18" charset="0"/>
              </a:rPr>
              <a:t>Affected: Shanna; mother.</a:t>
            </a:r>
          </a:p>
          <a:p>
            <a:r>
              <a:rPr lang="en-US" sz="1600" dirty="0">
                <a:solidFill>
                  <a:srgbClr val="FF0000"/>
                </a:solidFill>
                <a:latin typeface="Garamond" pitchFamily="18" charset="0"/>
              </a:rPr>
              <a:t>Laws Broken=theft; assault; robbery.</a:t>
            </a:r>
          </a:p>
          <a:p>
            <a:endParaRPr lang="en-US" sz="1600" dirty="0">
              <a:solidFill>
                <a:srgbClr val="FF0000"/>
              </a:solidFill>
              <a:latin typeface="Garamond" pitchFamily="18" charset="0"/>
            </a:endParaRPr>
          </a:p>
          <a:p>
            <a:endParaRPr lang="en-US" sz="1600" dirty="0">
              <a:latin typeface="Garamond" pitchFamily="18" charset="0"/>
            </a:endParaRPr>
          </a:p>
        </p:txBody>
      </p:sp>
      <p:sp>
        <p:nvSpPr>
          <p:cNvPr id="9" name="TextBox 8"/>
          <p:cNvSpPr txBox="1"/>
          <p:nvPr/>
        </p:nvSpPr>
        <p:spPr>
          <a:xfrm>
            <a:off x="114300" y="2438400"/>
            <a:ext cx="6743700" cy="1569660"/>
          </a:xfrm>
          <a:prstGeom prst="rect">
            <a:avLst/>
          </a:prstGeom>
          <a:noFill/>
        </p:spPr>
        <p:txBody>
          <a:bodyPr wrap="square" rtlCol="0">
            <a:spAutoFit/>
          </a:bodyPr>
          <a:lstStyle/>
          <a:p>
            <a:r>
              <a:rPr lang="en-US" sz="1600" b="1" dirty="0">
                <a:solidFill>
                  <a:srgbClr val="FF0000"/>
                </a:solidFill>
                <a:latin typeface="Garamond" pitchFamily="18" charset="0"/>
              </a:rPr>
              <a:t>Mary</a:t>
            </a:r>
          </a:p>
          <a:p>
            <a:endParaRPr lang="en-US" sz="1600" b="1" dirty="0">
              <a:solidFill>
                <a:srgbClr val="FF0000"/>
              </a:solidFill>
              <a:latin typeface="Garamond" pitchFamily="18" charset="0"/>
            </a:endParaRPr>
          </a:p>
          <a:p>
            <a:r>
              <a:rPr lang="en-US" sz="1600" b="1" dirty="0">
                <a:solidFill>
                  <a:srgbClr val="FF0000"/>
                </a:solidFill>
                <a:latin typeface="Garamond" pitchFamily="18" charset="0"/>
              </a:rPr>
              <a:t>Answer:</a:t>
            </a:r>
          </a:p>
          <a:p>
            <a:r>
              <a:rPr lang="en-US" sz="1600" dirty="0">
                <a:solidFill>
                  <a:srgbClr val="FF0000"/>
                </a:solidFill>
                <a:latin typeface="Garamond" pitchFamily="18" charset="0"/>
              </a:rPr>
              <a:t>DV=Yes</a:t>
            </a:r>
          </a:p>
          <a:p>
            <a:r>
              <a:rPr lang="en-US" sz="1600" dirty="0">
                <a:solidFill>
                  <a:srgbClr val="FF0000"/>
                </a:solidFill>
                <a:latin typeface="Garamond" pitchFamily="18" charset="0"/>
              </a:rPr>
              <a:t>Affected: Mary; Frank; Mary’s friend; children.</a:t>
            </a:r>
          </a:p>
          <a:p>
            <a:r>
              <a:rPr lang="en-US" sz="1600" dirty="0">
                <a:solidFill>
                  <a:srgbClr val="FF0000"/>
                </a:solidFill>
                <a:latin typeface="Garamond" pitchFamily="18" charset="0"/>
              </a:rPr>
              <a:t>Laws Broken=disorderly conduct; threatening &amp; intimidating. (multiple counts)</a:t>
            </a:r>
            <a:endParaRPr lang="en-US" sz="1600" dirty="0">
              <a:latin typeface="Garamond" pitchFamily="18" charset="0"/>
            </a:endParaRPr>
          </a:p>
        </p:txBody>
      </p:sp>
      <p:sp>
        <p:nvSpPr>
          <p:cNvPr id="10" name="TextBox 9"/>
          <p:cNvSpPr txBox="1"/>
          <p:nvPr/>
        </p:nvSpPr>
        <p:spPr>
          <a:xfrm>
            <a:off x="110836" y="4654659"/>
            <a:ext cx="6743700" cy="1815882"/>
          </a:xfrm>
          <a:prstGeom prst="rect">
            <a:avLst/>
          </a:prstGeom>
          <a:noFill/>
        </p:spPr>
        <p:txBody>
          <a:bodyPr wrap="square" rtlCol="0">
            <a:spAutoFit/>
          </a:bodyPr>
          <a:lstStyle/>
          <a:p>
            <a:r>
              <a:rPr lang="en-US" sz="1600" b="1" dirty="0">
                <a:solidFill>
                  <a:srgbClr val="FF0000"/>
                </a:solidFill>
                <a:latin typeface="Garamond" pitchFamily="18" charset="0"/>
              </a:rPr>
              <a:t>Tara</a:t>
            </a:r>
          </a:p>
          <a:p>
            <a:endParaRPr lang="en-US" sz="1600" b="1" dirty="0">
              <a:solidFill>
                <a:srgbClr val="FF0000"/>
              </a:solidFill>
              <a:latin typeface="Garamond" pitchFamily="18" charset="0"/>
            </a:endParaRPr>
          </a:p>
          <a:p>
            <a:r>
              <a:rPr lang="en-US" sz="1600" b="1" dirty="0">
                <a:solidFill>
                  <a:srgbClr val="FF0000"/>
                </a:solidFill>
                <a:latin typeface="Garamond" pitchFamily="18" charset="0"/>
              </a:rPr>
              <a:t>Answer:</a:t>
            </a:r>
          </a:p>
          <a:p>
            <a:r>
              <a:rPr lang="en-US" sz="1600" dirty="0">
                <a:solidFill>
                  <a:srgbClr val="FF0000"/>
                </a:solidFill>
                <a:latin typeface="Garamond" pitchFamily="18" charset="0"/>
              </a:rPr>
              <a:t>DV=No</a:t>
            </a:r>
          </a:p>
          <a:p>
            <a:r>
              <a:rPr lang="en-US" sz="1600" dirty="0">
                <a:solidFill>
                  <a:srgbClr val="FF0000"/>
                </a:solidFill>
                <a:latin typeface="Garamond" pitchFamily="18" charset="0"/>
              </a:rPr>
              <a:t>Affected: Tara; Roger; Joe.</a:t>
            </a:r>
          </a:p>
          <a:p>
            <a:r>
              <a:rPr lang="en-US" sz="1600" dirty="0">
                <a:solidFill>
                  <a:srgbClr val="FF0000"/>
                </a:solidFill>
                <a:latin typeface="Garamond" pitchFamily="18" charset="0"/>
              </a:rPr>
              <a:t>Laws Broken=harassment; assault; threatening &amp; intimidating disorderly conduct and kidnapping.</a:t>
            </a:r>
            <a:endParaRPr lang="en-US" sz="1600" dirty="0">
              <a:latin typeface="Garamond" pitchFamily="18" charset="0"/>
            </a:endParaRPr>
          </a:p>
        </p:txBody>
      </p:sp>
      <p:sp>
        <p:nvSpPr>
          <p:cNvPr id="11" name="TextBox 10"/>
          <p:cNvSpPr txBox="1"/>
          <p:nvPr/>
        </p:nvSpPr>
        <p:spPr>
          <a:xfrm>
            <a:off x="114300" y="7010400"/>
            <a:ext cx="6743700" cy="2308324"/>
          </a:xfrm>
          <a:prstGeom prst="rect">
            <a:avLst/>
          </a:prstGeom>
          <a:noFill/>
        </p:spPr>
        <p:txBody>
          <a:bodyPr wrap="square" rtlCol="0">
            <a:spAutoFit/>
          </a:bodyPr>
          <a:lstStyle/>
          <a:p>
            <a:r>
              <a:rPr lang="en-US" sz="1600" b="1" dirty="0">
                <a:solidFill>
                  <a:srgbClr val="FF0000"/>
                </a:solidFill>
                <a:latin typeface="Garamond" pitchFamily="18" charset="0"/>
              </a:rPr>
              <a:t>Ken</a:t>
            </a:r>
            <a:r>
              <a:rPr lang="en-US" sz="1600" b="1" dirty="0">
                <a:latin typeface="Garamond" pitchFamily="18" charset="0"/>
              </a:rPr>
              <a:t> </a:t>
            </a:r>
            <a:r>
              <a:rPr lang="en-US" sz="1600" b="1" dirty="0">
                <a:solidFill>
                  <a:srgbClr val="FF0000"/>
                </a:solidFill>
                <a:latin typeface="Garamond" pitchFamily="18" charset="0"/>
              </a:rPr>
              <a:t>&amp;</a:t>
            </a:r>
            <a:r>
              <a:rPr lang="en-US" sz="1600" b="1" dirty="0">
                <a:latin typeface="Garamond" pitchFamily="18" charset="0"/>
              </a:rPr>
              <a:t> </a:t>
            </a:r>
            <a:r>
              <a:rPr lang="en-US" sz="1600" b="1" dirty="0">
                <a:solidFill>
                  <a:srgbClr val="FF0000"/>
                </a:solidFill>
                <a:latin typeface="Garamond" pitchFamily="18" charset="0"/>
              </a:rPr>
              <a:t>Darla</a:t>
            </a:r>
          </a:p>
          <a:p>
            <a:endParaRPr lang="en-US" sz="1600" b="1" dirty="0">
              <a:solidFill>
                <a:srgbClr val="FF0000"/>
              </a:solidFill>
              <a:latin typeface="Garamond" pitchFamily="18" charset="0"/>
            </a:endParaRPr>
          </a:p>
          <a:p>
            <a:r>
              <a:rPr lang="en-US" sz="1600" b="1" dirty="0">
                <a:solidFill>
                  <a:srgbClr val="FF0000"/>
                </a:solidFill>
                <a:latin typeface="Garamond" pitchFamily="18" charset="0"/>
              </a:rPr>
              <a:t>Answer:</a:t>
            </a:r>
          </a:p>
          <a:p>
            <a:r>
              <a:rPr lang="en-US" sz="1600" dirty="0">
                <a:solidFill>
                  <a:srgbClr val="FF0000"/>
                </a:solidFill>
                <a:latin typeface="Garamond" pitchFamily="18" charset="0"/>
              </a:rPr>
              <a:t>DV=Yes</a:t>
            </a:r>
          </a:p>
          <a:p>
            <a:r>
              <a:rPr lang="en-US" sz="1600" dirty="0">
                <a:solidFill>
                  <a:srgbClr val="FF0000"/>
                </a:solidFill>
                <a:latin typeface="Garamond" pitchFamily="18" charset="0"/>
              </a:rPr>
              <a:t>Affected: Ken; Darla</a:t>
            </a:r>
          </a:p>
          <a:p>
            <a:r>
              <a:rPr lang="en-US" sz="1600" dirty="0">
                <a:solidFill>
                  <a:srgbClr val="FF0000"/>
                </a:solidFill>
                <a:latin typeface="Garamond" pitchFamily="18" charset="0"/>
              </a:rPr>
              <a:t>Laws Broken=assault; kidnapping; sexual assault; sexual abuse (over 15); sexual conduct with a minor (under 18).</a:t>
            </a:r>
          </a:p>
          <a:p>
            <a:endParaRPr lang="en-US" sz="1600" dirty="0">
              <a:solidFill>
                <a:srgbClr val="FF0000"/>
              </a:solidFill>
              <a:latin typeface="Garamond" pitchFamily="18" charset="0"/>
            </a:endParaRPr>
          </a:p>
          <a:p>
            <a:endParaRPr lang="en-US" sz="1600" dirty="0">
              <a:latin typeface="Garamond" pitchFamily="18" charset="0"/>
            </a:endParaRPr>
          </a:p>
        </p:txBody>
      </p:sp>
      <p:sp>
        <p:nvSpPr>
          <p:cNvPr id="12" name="Rectangle 11"/>
          <p:cNvSpPr/>
          <p:nvPr/>
        </p:nvSpPr>
        <p:spPr>
          <a:xfrm>
            <a:off x="0" y="6858000"/>
            <a:ext cx="6858000" cy="2133600"/>
          </a:xfrm>
          <a:prstGeom prst="rect">
            <a:avLst/>
          </a:prstGeom>
          <a:noFill/>
          <a:ln w="635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325970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419</TotalTime>
  <Words>609</Words>
  <Application>Microsoft Office PowerPoint</Application>
  <PresentationFormat>On-screen Show (4:3)</PresentationFormat>
  <Paragraphs>29</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Garamond</vt:lpstr>
      <vt:lpstr>Office Theme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Rosie Figueroa</dc:creator>
  <cp:lastModifiedBy>Deepika Padmavati</cp:lastModifiedBy>
  <cp:revision>26</cp:revision>
  <dcterms:created xsi:type="dcterms:W3CDTF">2012-04-03T22:42:28Z</dcterms:created>
  <dcterms:modified xsi:type="dcterms:W3CDTF">2022-04-15T20:30:51Z</dcterms:modified>
</cp:coreProperties>
</file>