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2" r:id="rId2"/>
    <p:sldId id="260" r:id="rId3"/>
    <p:sldId id="261" r:id="rId4"/>
  </p:sldIdLst>
  <p:sldSz cx="6858000" cy="9144000" type="letter"/>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Game Key" id="{F82D7C9C-8D21-49A2-A1AA-056ED1C366B7}">
          <p14:sldIdLst>
            <p14:sldId id="262"/>
          </p14:sldIdLst>
        </p14:section>
        <p14:section name="Pizza Delivery" id="{D54B7FB3-286E-4193-9B47-B0941D25BE30}">
          <p14:sldIdLst>
            <p14:sldId id="260"/>
          </p14:sldIdLst>
        </p14:section>
        <p14:section name="Pizza Delivery Key" id="{0EF2C72D-0D89-44B0-9378-5CE394ED64B8}">
          <p14:sldIdLst>
            <p14:sldId id="261"/>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nnifer Castro" initials="JC" lastIdx="4" clrIdx="0">
    <p:extLst>
      <p:ext uri="{19B8F6BF-5375-455C-9EA6-DF929625EA0E}">
        <p15:presenceInfo xmlns:p15="http://schemas.microsoft.com/office/powerpoint/2012/main" userId="S::jcastro@azflse.org::51025939-3528-4acf-bc55-ae585ed119b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60"/>
  </p:normalViewPr>
  <p:slideViewPr>
    <p:cSldViewPr snapToGrid="0">
      <p:cViewPr varScale="1">
        <p:scale>
          <a:sx n="50" d="100"/>
          <a:sy n="50" d="100"/>
        </p:scale>
        <p:origin x="2124" y="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18C25D5-3C3D-4D77-BCC7-CED51E775397}" type="datetimeFigureOut">
              <a:rPr lang="en-US" smtClean="0"/>
              <a:t>9/23/2020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DF5EC2-AA4C-485A-A4E4-E9E0944D46AF}" type="slidenum">
              <a:rPr lang="en-US" smtClean="0"/>
              <a:t>‹#›</a:t>
            </a:fld>
            <a:endParaRPr lang="en-US"/>
          </a:p>
        </p:txBody>
      </p:sp>
    </p:spTree>
    <p:extLst>
      <p:ext uri="{BB962C8B-B14F-4D97-AF65-F5344CB8AC3E}">
        <p14:creationId xmlns:p14="http://schemas.microsoft.com/office/powerpoint/2010/main" val="26645196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18C25D5-3C3D-4D77-BCC7-CED51E775397}" type="datetimeFigureOut">
              <a:rPr lang="en-US" smtClean="0"/>
              <a:t>9/23/2020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DF5EC2-AA4C-485A-A4E4-E9E0944D46AF}" type="slidenum">
              <a:rPr lang="en-US" smtClean="0"/>
              <a:t>‹#›</a:t>
            </a:fld>
            <a:endParaRPr lang="en-US"/>
          </a:p>
        </p:txBody>
      </p:sp>
    </p:spTree>
    <p:extLst>
      <p:ext uri="{BB962C8B-B14F-4D97-AF65-F5344CB8AC3E}">
        <p14:creationId xmlns:p14="http://schemas.microsoft.com/office/powerpoint/2010/main" val="40150128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18C25D5-3C3D-4D77-BCC7-CED51E775397}" type="datetimeFigureOut">
              <a:rPr lang="en-US" smtClean="0"/>
              <a:t>9/23/2020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DF5EC2-AA4C-485A-A4E4-E9E0944D46AF}" type="slidenum">
              <a:rPr lang="en-US" smtClean="0"/>
              <a:t>‹#›</a:t>
            </a:fld>
            <a:endParaRPr lang="en-US"/>
          </a:p>
        </p:txBody>
      </p:sp>
    </p:spTree>
    <p:extLst>
      <p:ext uri="{BB962C8B-B14F-4D97-AF65-F5344CB8AC3E}">
        <p14:creationId xmlns:p14="http://schemas.microsoft.com/office/powerpoint/2010/main" val="35312377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18C25D5-3C3D-4D77-BCC7-CED51E775397}" type="datetimeFigureOut">
              <a:rPr lang="en-US" smtClean="0"/>
              <a:t>9/23/2020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DF5EC2-AA4C-485A-A4E4-E9E0944D46AF}" type="slidenum">
              <a:rPr lang="en-US" smtClean="0"/>
              <a:t>‹#›</a:t>
            </a:fld>
            <a:endParaRPr lang="en-US"/>
          </a:p>
        </p:txBody>
      </p:sp>
    </p:spTree>
    <p:extLst>
      <p:ext uri="{BB962C8B-B14F-4D97-AF65-F5344CB8AC3E}">
        <p14:creationId xmlns:p14="http://schemas.microsoft.com/office/powerpoint/2010/main" val="16480756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18C25D5-3C3D-4D77-BCC7-CED51E775397}" type="datetimeFigureOut">
              <a:rPr lang="en-US" smtClean="0"/>
              <a:t>9/23/2020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DF5EC2-AA4C-485A-A4E4-E9E0944D46AF}" type="slidenum">
              <a:rPr lang="en-US" smtClean="0"/>
              <a:t>‹#›</a:t>
            </a:fld>
            <a:endParaRPr lang="en-US"/>
          </a:p>
        </p:txBody>
      </p:sp>
    </p:spTree>
    <p:extLst>
      <p:ext uri="{BB962C8B-B14F-4D97-AF65-F5344CB8AC3E}">
        <p14:creationId xmlns:p14="http://schemas.microsoft.com/office/powerpoint/2010/main" val="27647346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18C25D5-3C3D-4D77-BCC7-CED51E775397}" type="datetimeFigureOut">
              <a:rPr lang="en-US" smtClean="0"/>
              <a:t>9/23/2020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DF5EC2-AA4C-485A-A4E4-E9E0944D46AF}" type="slidenum">
              <a:rPr lang="en-US" smtClean="0"/>
              <a:t>‹#›</a:t>
            </a:fld>
            <a:endParaRPr lang="en-US"/>
          </a:p>
        </p:txBody>
      </p:sp>
    </p:spTree>
    <p:extLst>
      <p:ext uri="{BB962C8B-B14F-4D97-AF65-F5344CB8AC3E}">
        <p14:creationId xmlns:p14="http://schemas.microsoft.com/office/powerpoint/2010/main" val="28364965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72381" y="3340100"/>
            <a:ext cx="2901255" cy="4912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471863" y="3340100"/>
            <a:ext cx="2915543" cy="4912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18C25D5-3C3D-4D77-BCC7-CED51E775397}" type="datetimeFigureOut">
              <a:rPr lang="en-US" smtClean="0"/>
              <a:t>9/23/2020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CDF5EC2-AA4C-485A-A4E4-E9E0944D46AF}" type="slidenum">
              <a:rPr lang="en-US" smtClean="0"/>
              <a:t>‹#›</a:t>
            </a:fld>
            <a:endParaRPr lang="en-US"/>
          </a:p>
        </p:txBody>
      </p:sp>
    </p:spTree>
    <p:extLst>
      <p:ext uri="{BB962C8B-B14F-4D97-AF65-F5344CB8AC3E}">
        <p14:creationId xmlns:p14="http://schemas.microsoft.com/office/powerpoint/2010/main" val="25106374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18C25D5-3C3D-4D77-BCC7-CED51E775397}" type="datetimeFigureOut">
              <a:rPr lang="en-US" smtClean="0"/>
              <a:t>9/23/2020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CDF5EC2-AA4C-485A-A4E4-E9E0944D46AF}" type="slidenum">
              <a:rPr lang="en-US" smtClean="0"/>
              <a:t>‹#›</a:t>
            </a:fld>
            <a:endParaRPr lang="en-US"/>
          </a:p>
        </p:txBody>
      </p:sp>
    </p:spTree>
    <p:extLst>
      <p:ext uri="{BB962C8B-B14F-4D97-AF65-F5344CB8AC3E}">
        <p14:creationId xmlns:p14="http://schemas.microsoft.com/office/powerpoint/2010/main" val="31708387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8C25D5-3C3D-4D77-BCC7-CED51E775397}" type="datetimeFigureOut">
              <a:rPr lang="en-US" smtClean="0"/>
              <a:t>9/23/2020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CDF5EC2-AA4C-485A-A4E4-E9E0944D46AF}" type="slidenum">
              <a:rPr lang="en-US" smtClean="0"/>
              <a:t>‹#›</a:t>
            </a:fld>
            <a:endParaRPr lang="en-US"/>
          </a:p>
        </p:txBody>
      </p:sp>
    </p:spTree>
    <p:extLst>
      <p:ext uri="{BB962C8B-B14F-4D97-AF65-F5344CB8AC3E}">
        <p14:creationId xmlns:p14="http://schemas.microsoft.com/office/powerpoint/2010/main" val="3652038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418C25D5-3C3D-4D77-BCC7-CED51E775397}" type="datetimeFigureOut">
              <a:rPr lang="en-US" smtClean="0"/>
              <a:t>9/23/2020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DF5EC2-AA4C-485A-A4E4-E9E0944D46AF}" type="slidenum">
              <a:rPr lang="en-US" smtClean="0"/>
              <a:t>‹#›</a:t>
            </a:fld>
            <a:endParaRPr lang="en-US"/>
          </a:p>
        </p:txBody>
      </p:sp>
    </p:spTree>
    <p:extLst>
      <p:ext uri="{BB962C8B-B14F-4D97-AF65-F5344CB8AC3E}">
        <p14:creationId xmlns:p14="http://schemas.microsoft.com/office/powerpoint/2010/main" val="6335027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418C25D5-3C3D-4D77-BCC7-CED51E775397}" type="datetimeFigureOut">
              <a:rPr lang="en-US" smtClean="0"/>
              <a:t>9/23/2020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DF5EC2-AA4C-485A-A4E4-E9E0944D46AF}" type="slidenum">
              <a:rPr lang="en-US" smtClean="0"/>
              <a:t>‹#›</a:t>
            </a:fld>
            <a:endParaRPr lang="en-US"/>
          </a:p>
        </p:txBody>
      </p:sp>
    </p:spTree>
    <p:extLst>
      <p:ext uri="{BB962C8B-B14F-4D97-AF65-F5344CB8AC3E}">
        <p14:creationId xmlns:p14="http://schemas.microsoft.com/office/powerpoint/2010/main" val="28336185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75000"/>
                  </a:schemeClr>
                </a:solidFill>
              </a:defRPr>
            </a:lvl1pPr>
          </a:lstStyle>
          <a:p>
            <a:fld id="{418C25D5-3C3D-4D77-BCC7-CED51E775397}" type="datetimeFigureOut">
              <a:rPr lang="en-US" smtClean="0"/>
              <a:t>9/23/2020</a:t>
            </a:fld>
            <a:endParaRPr lang="en-US"/>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75000"/>
                  </a:schemeClr>
                </a:solidFill>
              </a:defRPr>
            </a:lvl1pPr>
          </a:lstStyle>
          <a:p>
            <a:fld id="{3CDF5EC2-AA4C-485A-A4E4-E9E0944D46AF}" type="slidenum">
              <a:rPr lang="en-US" smtClean="0"/>
              <a:t>‹#›</a:t>
            </a:fld>
            <a:endParaRPr lang="en-US"/>
          </a:p>
        </p:txBody>
      </p:sp>
    </p:spTree>
    <p:extLst>
      <p:ext uri="{BB962C8B-B14F-4D97-AF65-F5344CB8AC3E}">
        <p14:creationId xmlns:p14="http://schemas.microsoft.com/office/powerpoint/2010/main" val="323621375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BF4D433-F2DA-4A1B-A2D0-058EA2B1C989}"/>
              </a:ext>
            </a:extLst>
          </p:cNvPr>
          <p:cNvSpPr txBox="1"/>
          <p:nvPr/>
        </p:nvSpPr>
        <p:spPr>
          <a:xfrm>
            <a:off x="452738" y="226769"/>
            <a:ext cx="2582562" cy="369332"/>
          </a:xfrm>
          <a:prstGeom prst="rect">
            <a:avLst/>
          </a:prstGeom>
          <a:noFill/>
        </p:spPr>
        <p:txBody>
          <a:bodyPr wrap="square" rtlCol="0">
            <a:spAutoFit/>
          </a:bodyPr>
          <a:lstStyle/>
          <a:p>
            <a:r>
              <a:rPr lang="en-US" dirty="0">
                <a:latin typeface="Cooper Black" panose="0208090404030B020404" pitchFamily="18" charset="0"/>
              </a:rPr>
              <a:t>1) SLIPPERY SLOPE</a:t>
            </a:r>
          </a:p>
        </p:txBody>
      </p:sp>
      <p:sp>
        <p:nvSpPr>
          <p:cNvPr id="3" name="TextBox 2">
            <a:extLst>
              <a:ext uri="{FF2B5EF4-FFF2-40B4-BE49-F238E27FC236}">
                <a16:creationId xmlns:a16="http://schemas.microsoft.com/office/drawing/2014/main" id="{4E427A33-5569-48F3-B8CB-222BC89A8647}"/>
              </a:ext>
            </a:extLst>
          </p:cNvPr>
          <p:cNvSpPr txBox="1"/>
          <p:nvPr/>
        </p:nvSpPr>
        <p:spPr>
          <a:xfrm>
            <a:off x="140676" y="481653"/>
            <a:ext cx="3114177" cy="1200329"/>
          </a:xfrm>
          <a:prstGeom prst="rect">
            <a:avLst/>
          </a:prstGeom>
          <a:noFill/>
        </p:spPr>
        <p:txBody>
          <a:bodyPr wrap="square" rtlCol="0">
            <a:spAutoFit/>
          </a:bodyPr>
          <a:lstStyle/>
          <a:p>
            <a:pPr algn="ctr"/>
            <a:r>
              <a:rPr lang="en-US" dirty="0"/>
              <a:t>Claiming that a single event will inevitably give rise to a chain of future events. </a:t>
            </a:r>
          </a:p>
          <a:p>
            <a:pPr algn="ctr"/>
            <a:endParaRPr lang="en-US" b="1" dirty="0">
              <a:latin typeface="Segoe UI" panose="020B0502040204020203" pitchFamily="34" charset="0"/>
              <a:cs typeface="Segoe UI" panose="020B0502040204020203" pitchFamily="34" charset="0"/>
            </a:endParaRPr>
          </a:p>
        </p:txBody>
      </p:sp>
      <p:sp>
        <p:nvSpPr>
          <p:cNvPr id="5" name="TextBox 4">
            <a:extLst>
              <a:ext uri="{FF2B5EF4-FFF2-40B4-BE49-F238E27FC236}">
                <a16:creationId xmlns:a16="http://schemas.microsoft.com/office/drawing/2014/main" id="{2957DDD3-1139-44D5-9A65-7E70220FA83A}"/>
              </a:ext>
            </a:extLst>
          </p:cNvPr>
          <p:cNvSpPr txBox="1"/>
          <p:nvPr/>
        </p:nvSpPr>
        <p:spPr>
          <a:xfrm>
            <a:off x="3697951" y="493361"/>
            <a:ext cx="2797366" cy="1477328"/>
          </a:xfrm>
          <a:prstGeom prst="rect">
            <a:avLst/>
          </a:prstGeom>
          <a:noFill/>
        </p:spPr>
        <p:txBody>
          <a:bodyPr wrap="square" rtlCol="0">
            <a:spAutoFit/>
          </a:bodyPr>
          <a:lstStyle/>
          <a:p>
            <a:pPr algn="ctr"/>
            <a:r>
              <a:rPr lang="en-US" dirty="0"/>
              <a:t>  If I let you go home early, then everyone will want to go home early and then all the students will fail this class.</a:t>
            </a:r>
            <a:endParaRPr lang="en-US" b="1" dirty="0">
              <a:latin typeface="Segoe UI" panose="020B0502040204020203" pitchFamily="34" charset="0"/>
              <a:cs typeface="Segoe UI" panose="020B0502040204020203" pitchFamily="34" charset="0"/>
            </a:endParaRPr>
          </a:p>
        </p:txBody>
      </p:sp>
      <p:sp>
        <p:nvSpPr>
          <p:cNvPr id="6" name="TextBox 5">
            <a:extLst>
              <a:ext uri="{FF2B5EF4-FFF2-40B4-BE49-F238E27FC236}">
                <a16:creationId xmlns:a16="http://schemas.microsoft.com/office/drawing/2014/main" id="{9AD42561-3C17-4FBE-B329-0A5A5D22F023}"/>
              </a:ext>
            </a:extLst>
          </p:cNvPr>
          <p:cNvSpPr txBox="1"/>
          <p:nvPr/>
        </p:nvSpPr>
        <p:spPr>
          <a:xfrm>
            <a:off x="631635" y="1619413"/>
            <a:ext cx="2403665" cy="369332"/>
          </a:xfrm>
          <a:prstGeom prst="rect">
            <a:avLst/>
          </a:prstGeom>
          <a:noFill/>
        </p:spPr>
        <p:txBody>
          <a:bodyPr wrap="square" rtlCol="0">
            <a:spAutoFit/>
          </a:bodyPr>
          <a:lstStyle/>
          <a:p>
            <a:r>
              <a:rPr lang="en-US" dirty="0">
                <a:latin typeface="Cooper Black" panose="0208090404030B020404" pitchFamily="18" charset="0"/>
              </a:rPr>
              <a:t>2) AD HOMOMIEN</a:t>
            </a:r>
          </a:p>
        </p:txBody>
      </p:sp>
      <p:sp>
        <p:nvSpPr>
          <p:cNvPr id="7" name="TextBox 6">
            <a:extLst>
              <a:ext uri="{FF2B5EF4-FFF2-40B4-BE49-F238E27FC236}">
                <a16:creationId xmlns:a16="http://schemas.microsoft.com/office/drawing/2014/main" id="{F2D80FA5-26DC-4DC9-9C40-97C9AC2F9AC5}"/>
              </a:ext>
            </a:extLst>
          </p:cNvPr>
          <p:cNvSpPr txBox="1"/>
          <p:nvPr/>
        </p:nvSpPr>
        <p:spPr>
          <a:xfrm>
            <a:off x="226800" y="1840478"/>
            <a:ext cx="3048676" cy="1200329"/>
          </a:xfrm>
          <a:prstGeom prst="rect">
            <a:avLst/>
          </a:prstGeom>
          <a:noFill/>
        </p:spPr>
        <p:txBody>
          <a:bodyPr wrap="square" rtlCol="0">
            <a:spAutoFit/>
          </a:bodyPr>
          <a:lstStyle/>
          <a:p>
            <a:pPr algn="ctr"/>
            <a:r>
              <a:rPr lang="en-US" dirty="0"/>
              <a:t> Attacking the person making the argument rather than the argument itself. </a:t>
            </a:r>
          </a:p>
          <a:p>
            <a:pPr algn="ctr"/>
            <a:endParaRPr lang="en-US" b="1" dirty="0">
              <a:latin typeface="Segoe UI" panose="020B0502040204020203" pitchFamily="34" charset="0"/>
              <a:cs typeface="Segoe UI" panose="020B0502040204020203" pitchFamily="34" charset="0"/>
            </a:endParaRPr>
          </a:p>
        </p:txBody>
      </p:sp>
      <p:sp>
        <p:nvSpPr>
          <p:cNvPr id="8" name="TextBox 7">
            <a:extLst>
              <a:ext uri="{FF2B5EF4-FFF2-40B4-BE49-F238E27FC236}">
                <a16:creationId xmlns:a16="http://schemas.microsoft.com/office/drawing/2014/main" id="{F10754C0-2F5A-4030-8DF5-47E85C3363F8}"/>
              </a:ext>
            </a:extLst>
          </p:cNvPr>
          <p:cNvSpPr txBox="1"/>
          <p:nvPr/>
        </p:nvSpPr>
        <p:spPr>
          <a:xfrm>
            <a:off x="3713017" y="1925781"/>
            <a:ext cx="2782299" cy="1477328"/>
          </a:xfrm>
          <a:prstGeom prst="rect">
            <a:avLst/>
          </a:prstGeom>
          <a:noFill/>
        </p:spPr>
        <p:txBody>
          <a:bodyPr wrap="square" rtlCol="0">
            <a:spAutoFit/>
          </a:bodyPr>
          <a:lstStyle/>
          <a:p>
            <a:pPr algn="ctr"/>
            <a:r>
              <a:rPr lang="en-US" dirty="0"/>
              <a:t>You can’t trust her judgment.  She wears shorts and flip flops when it rains.  </a:t>
            </a:r>
          </a:p>
          <a:p>
            <a:pPr algn="ctr"/>
            <a:endParaRPr lang="en-US" b="1" dirty="0">
              <a:latin typeface="Segoe UI" panose="020B0502040204020203" pitchFamily="34" charset="0"/>
              <a:cs typeface="Segoe UI" panose="020B0502040204020203" pitchFamily="34" charset="0"/>
            </a:endParaRPr>
          </a:p>
        </p:txBody>
      </p:sp>
      <p:sp>
        <p:nvSpPr>
          <p:cNvPr id="9" name="TextBox 8">
            <a:extLst>
              <a:ext uri="{FF2B5EF4-FFF2-40B4-BE49-F238E27FC236}">
                <a16:creationId xmlns:a16="http://schemas.microsoft.com/office/drawing/2014/main" id="{313A87D0-6222-4A0F-A1F1-22F3BFDFA380}"/>
              </a:ext>
            </a:extLst>
          </p:cNvPr>
          <p:cNvSpPr txBox="1"/>
          <p:nvPr/>
        </p:nvSpPr>
        <p:spPr>
          <a:xfrm>
            <a:off x="339768" y="3064669"/>
            <a:ext cx="3140261" cy="369332"/>
          </a:xfrm>
          <a:prstGeom prst="rect">
            <a:avLst/>
          </a:prstGeom>
          <a:noFill/>
        </p:spPr>
        <p:txBody>
          <a:bodyPr wrap="square" rtlCol="0">
            <a:spAutoFit/>
          </a:bodyPr>
          <a:lstStyle/>
          <a:p>
            <a:pPr algn="ctr"/>
            <a:r>
              <a:rPr lang="en-US" dirty="0">
                <a:latin typeface="Cooper Black" panose="0208090404030B020404" pitchFamily="18" charset="0"/>
              </a:rPr>
              <a:t>3) LOADED QUESTION</a:t>
            </a:r>
          </a:p>
        </p:txBody>
      </p:sp>
      <p:sp>
        <p:nvSpPr>
          <p:cNvPr id="11" name="TextBox 10">
            <a:extLst>
              <a:ext uri="{FF2B5EF4-FFF2-40B4-BE49-F238E27FC236}">
                <a16:creationId xmlns:a16="http://schemas.microsoft.com/office/drawing/2014/main" id="{447A73E5-DA64-410F-A892-7FF03746AE72}"/>
              </a:ext>
            </a:extLst>
          </p:cNvPr>
          <p:cNvSpPr txBox="1"/>
          <p:nvPr/>
        </p:nvSpPr>
        <p:spPr>
          <a:xfrm>
            <a:off x="271249" y="3346419"/>
            <a:ext cx="3106723" cy="1754326"/>
          </a:xfrm>
          <a:prstGeom prst="rect">
            <a:avLst/>
          </a:prstGeom>
          <a:noFill/>
        </p:spPr>
        <p:txBody>
          <a:bodyPr wrap="square" rtlCol="0">
            <a:spAutoFit/>
          </a:bodyPr>
          <a:lstStyle/>
          <a:p>
            <a:pPr algn="ctr"/>
            <a:r>
              <a:rPr lang="en-US" dirty="0"/>
              <a:t>Asking a question that contains an assumption, and that forces the person to accept the assumption by answering the question (and appearing guilty.) </a:t>
            </a:r>
            <a:endParaRPr lang="en-US" b="1" dirty="0">
              <a:latin typeface="Segoe UI" panose="020B0502040204020203" pitchFamily="34" charset="0"/>
              <a:cs typeface="Segoe UI" panose="020B0502040204020203" pitchFamily="34" charset="0"/>
            </a:endParaRPr>
          </a:p>
        </p:txBody>
      </p:sp>
      <p:sp>
        <p:nvSpPr>
          <p:cNvPr id="12" name="TextBox 11">
            <a:extLst>
              <a:ext uri="{FF2B5EF4-FFF2-40B4-BE49-F238E27FC236}">
                <a16:creationId xmlns:a16="http://schemas.microsoft.com/office/drawing/2014/main" id="{C224F40D-8E43-4C8B-B76D-BF9C8BE48062}"/>
              </a:ext>
            </a:extLst>
          </p:cNvPr>
          <p:cNvSpPr txBox="1"/>
          <p:nvPr/>
        </p:nvSpPr>
        <p:spPr>
          <a:xfrm>
            <a:off x="3831169" y="3335304"/>
            <a:ext cx="2797366" cy="1754326"/>
          </a:xfrm>
          <a:prstGeom prst="rect">
            <a:avLst/>
          </a:prstGeom>
          <a:noFill/>
        </p:spPr>
        <p:txBody>
          <a:bodyPr wrap="square" rtlCol="0">
            <a:spAutoFit/>
          </a:bodyPr>
          <a:lstStyle/>
          <a:p>
            <a:pPr algn="ctr"/>
            <a:r>
              <a:rPr lang="en-US" dirty="0"/>
              <a:t> John: I think schools should start later to allow kids to have more rest.</a:t>
            </a:r>
          </a:p>
          <a:p>
            <a:pPr algn="ctr"/>
            <a:r>
              <a:rPr lang="en-US" dirty="0">
                <a:cs typeface="Segoe UI" panose="020B0502040204020203" pitchFamily="34" charset="0"/>
              </a:rPr>
              <a:t>Ann: How long have you been ditching your morning classes?</a:t>
            </a:r>
          </a:p>
        </p:txBody>
      </p:sp>
      <p:sp>
        <p:nvSpPr>
          <p:cNvPr id="13" name="TextBox 12">
            <a:extLst>
              <a:ext uri="{FF2B5EF4-FFF2-40B4-BE49-F238E27FC236}">
                <a16:creationId xmlns:a16="http://schemas.microsoft.com/office/drawing/2014/main" id="{931CEF61-FB46-4832-A39F-5F0F6D0A845A}"/>
              </a:ext>
            </a:extLst>
          </p:cNvPr>
          <p:cNvSpPr txBox="1"/>
          <p:nvPr/>
        </p:nvSpPr>
        <p:spPr>
          <a:xfrm>
            <a:off x="853535" y="5344696"/>
            <a:ext cx="2280207" cy="369332"/>
          </a:xfrm>
          <a:prstGeom prst="rect">
            <a:avLst/>
          </a:prstGeom>
          <a:noFill/>
        </p:spPr>
        <p:txBody>
          <a:bodyPr wrap="square" rtlCol="0">
            <a:spAutoFit/>
          </a:bodyPr>
          <a:lstStyle/>
          <a:p>
            <a:r>
              <a:rPr lang="en-US" dirty="0">
                <a:latin typeface="Cooper Black" panose="0208090404030B020404" pitchFamily="18" charset="0"/>
              </a:rPr>
              <a:t>4) BANDWAGON</a:t>
            </a:r>
          </a:p>
        </p:txBody>
      </p:sp>
      <p:sp>
        <p:nvSpPr>
          <p:cNvPr id="14" name="TextBox 13">
            <a:extLst>
              <a:ext uri="{FF2B5EF4-FFF2-40B4-BE49-F238E27FC236}">
                <a16:creationId xmlns:a16="http://schemas.microsoft.com/office/drawing/2014/main" id="{BB9EF7AD-E6B5-40C0-8821-E4F7904C7159}"/>
              </a:ext>
            </a:extLst>
          </p:cNvPr>
          <p:cNvSpPr txBox="1"/>
          <p:nvPr/>
        </p:nvSpPr>
        <p:spPr>
          <a:xfrm>
            <a:off x="295086" y="5556540"/>
            <a:ext cx="3059047" cy="1200329"/>
          </a:xfrm>
          <a:prstGeom prst="rect">
            <a:avLst/>
          </a:prstGeom>
          <a:noFill/>
        </p:spPr>
        <p:txBody>
          <a:bodyPr wrap="square" rtlCol="0">
            <a:spAutoFit/>
          </a:bodyPr>
          <a:lstStyle/>
          <a:p>
            <a:pPr algn="ctr"/>
            <a:r>
              <a:rPr lang="en-US" dirty="0">
                <a:cs typeface="Segoe UI" panose="020B0502040204020203" pitchFamily="34" charset="0"/>
              </a:rPr>
              <a:t>Appealing to popularity of the fact that a lot of people do something to validate the argument</a:t>
            </a:r>
          </a:p>
        </p:txBody>
      </p:sp>
      <p:sp>
        <p:nvSpPr>
          <p:cNvPr id="15" name="TextBox 14">
            <a:extLst>
              <a:ext uri="{FF2B5EF4-FFF2-40B4-BE49-F238E27FC236}">
                <a16:creationId xmlns:a16="http://schemas.microsoft.com/office/drawing/2014/main" id="{27CCB31B-7C95-46D7-8D98-00E08AA21135}"/>
              </a:ext>
            </a:extLst>
          </p:cNvPr>
          <p:cNvSpPr txBox="1"/>
          <p:nvPr/>
        </p:nvSpPr>
        <p:spPr>
          <a:xfrm>
            <a:off x="3848909" y="5529362"/>
            <a:ext cx="2646408" cy="923330"/>
          </a:xfrm>
          <a:prstGeom prst="rect">
            <a:avLst/>
          </a:prstGeom>
          <a:noFill/>
        </p:spPr>
        <p:txBody>
          <a:bodyPr wrap="square" rtlCol="0">
            <a:spAutoFit/>
          </a:bodyPr>
          <a:lstStyle/>
          <a:p>
            <a:pPr algn="ctr"/>
            <a:r>
              <a:rPr lang="en-US" dirty="0">
                <a:cs typeface="Segoe UI" panose="020B0502040204020203" pitchFamily="34" charset="0"/>
              </a:rPr>
              <a:t>Soda is healthy because 9 out of 10 parents give their kids soda to drink. </a:t>
            </a:r>
          </a:p>
        </p:txBody>
      </p:sp>
      <p:sp>
        <p:nvSpPr>
          <p:cNvPr id="16" name="TextBox 15">
            <a:extLst>
              <a:ext uri="{FF2B5EF4-FFF2-40B4-BE49-F238E27FC236}">
                <a16:creationId xmlns:a16="http://schemas.microsoft.com/office/drawing/2014/main" id="{23469308-9F92-4119-8DF7-2A44CD12824C}"/>
              </a:ext>
            </a:extLst>
          </p:cNvPr>
          <p:cNvSpPr txBox="1"/>
          <p:nvPr/>
        </p:nvSpPr>
        <p:spPr>
          <a:xfrm>
            <a:off x="852009" y="7027998"/>
            <a:ext cx="2502124" cy="369332"/>
          </a:xfrm>
          <a:prstGeom prst="rect">
            <a:avLst/>
          </a:prstGeom>
          <a:noFill/>
        </p:spPr>
        <p:txBody>
          <a:bodyPr wrap="square" rtlCol="0">
            <a:spAutoFit/>
          </a:bodyPr>
          <a:lstStyle/>
          <a:p>
            <a:r>
              <a:rPr lang="en-US" dirty="0">
                <a:latin typeface="Cooper Black" panose="0208090404030B020404" pitchFamily="18" charset="0"/>
              </a:rPr>
              <a:t>5) ANECDOTAL</a:t>
            </a:r>
          </a:p>
        </p:txBody>
      </p:sp>
      <p:sp>
        <p:nvSpPr>
          <p:cNvPr id="17" name="TextBox 16">
            <a:extLst>
              <a:ext uri="{FF2B5EF4-FFF2-40B4-BE49-F238E27FC236}">
                <a16:creationId xmlns:a16="http://schemas.microsoft.com/office/drawing/2014/main" id="{4E9D6133-DB90-40C5-B4C1-D6CC8DC822B4}"/>
              </a:ext>
            </a:extLst>
          </p:cNvPr>
          <p:cNvSpPr txBox="1"/>
          <p:nvPr/>
        </p:nvSpPr>
        <p:spPr>
          <a:xfrm>
            <a:off x="399139" y="7303522"/>
            <a:ext cx="2850939" cy="1200329"/>
          </a:xfrm>
          <a:prstGeom prst="rect">
            <a:avLst/>
          </a:prstGeom>
          <a:noFill/>
        </p:spPr>
        <p:txBody>
          <a:bodyPr wrap="square" rtlCol="0">
            <a:spAutoFit/>
          </a:bodyPr>
          <a:lstStyle/>
          <a:p>
            <a:pPr algn="ctr"/>
            <a:r>
              <a:rPr lang="en-US" dirty="0"/>
              <a:t>Using your own personal experience or an isolated incident to validate an argument. </a:t>
            </a:r>
            <a:endParaRPr lang="en-US" b="1" dirty="0">
              <a:latin typeface="Segoe UI" panose="020B0502040204020203" pitchFamily="34" charset="0"/>
              <a:cs typeface="Segoe UI" panose="020B0502040204020203" pitchFamily="34" charset="0"/>
            </a:endParaRPr>
          </a:p>
        </p:txBody>
      </p:sp>
      <p:sp>
        <p:nvSpPr>
          <p:cNvPr id="18" name="TextBox 17">
            <a:extLst>
              <a:ext uri="{FF2B5EF4-FFF2-40B4-BE49-F238E27FC236}">
                <a16:creationId xmlns:a16="http://schemas.microsoft.com/office/drawing/2014/main" id="{0376C8D9-DD88-4DC9-BF85-7166039BDBF6}"/>
              </a:ext>
            </a:extLst>
          </p:cNvPr>
          <p:cNvSpPr txBox="1"/>
          <p:nvPr/>
        </p:nvSpPr>
        <p:spPr>
          <a:xfrm>
            <a:off x="3776654" y="7265042"/>
            <a:ext cx="2797366" cy="1477328"/>
          </a:xfrm>
          <a:prstGeom prst="rect">
            <a:avLst/>
          </a:prstGeom>
          <a:noFill/>
        </p:spPr>
        <p:txBody>
          <a:bodyPr wrap="square" rtlCol="0">
            <a:spAutoFit/>
          </a:bodyPr>
          <a:lstStyle/>
          <a:p>
            <a:pPr algn="ctr"/>
            <a:r>
              <a:rPr lang="en-US" dirty="0"/>
              <a:t>I only sleep 5 hours a night and I feel great.  So students only need 5 hours of sleep to be able to do well at school. </a:t>
            </a:r>
            <a:endParaRPr lang="en-US" dirty="0">
              <a:cs typeface="Segoe UI" panose="020B0502040204020203" pitchFamily="34" charset="0"/>
            </a:endParaRPr>
          </a:p>
        </p:txBody>
      </p:sp>
    </p:spTree>
    <p:extLst>
      <p:ext uri="{BB962C8B-B14F-4D97-AF65-F5344CB8AC3E}">
        <p14:creationId xmlns:p14="http://schemas.microsoft.com/office/powerpoint/2010/main" val="1361641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86934" y="158751"/>
            <a:ext cx="4269846" cy="755650"/>
          </a:xfrm>
        </p:spPr>
        <p:txBody>
          <a:bodyPr/>
          <a:lstStyle/>
          <a:p>
            <a:pPr algn="ctr"/>
            <a:r>
              <a:rPr lang="en-US" dirty="0"/>
              <a:t>The Pizza Dilemma</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0012" y="1313707"/>
            <a:ext cx="1589776" cy="1198848"/>
          </a:xfrm>
          <a:prstGeom prst="rect">
            <a:avLst/>
          </a:prstGeom>
        </p:spPr>
      </p:pic>
      <p:sp>
        <p:nvSpPr>
          <p:cNvPr id="5" name="TextBox 4"/>
          <p:cNvSpPr txBox="1"/>
          <p:nvPr/>
        </p:nvSpPr>
        <p:spPr>
          <a:xfrm>
            <a:off x="1849788" y="1214594"/>
            <a:ext cx="5008211" cy="1569660"/>
          </a:xfrm>
          <a:prstGeom prst="rect">
            <a:avLst/>
          </a:prstGeom>
          <a:noFill/>
        </p:spPr>
        <p:txBody>
          <a:bodyPr wrap="square" rtlCol="0">
            <a:spAutoFit/>
          </a:bodyPr>
          <a:lstStyle/>
          <a:p>
            <a:r>
              <a:rPr lang="en-US" sz="1200" dirty="0"/>
              <a:t>Student President, Maggie Robinson, wants to ban pizza from being served in the cafeteria. As every student knows, Any Town Middle School serves pizza and chocolate cake on Fridays. Based on a recently released calorie chart, the pizza and chocolate cake option is the highest calorie of any lunch options. Maggie is taking her ideas to the student body for support, administration, and ultimately the school board.  If approved, Maggie’s proposed plan would replace pizza with healthier options including hummus and carrots or baked chicken.  </a:t>
            </a: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16322" y="206288"/>
            <a:ext cx="836131" cy="837294"/>
          </a:xfrm>
          <a:prstGeom prst="rect">
            <a:avLst/>
          </a:prstGeom>
        </p:spPr>
      </p:pic>
      <p:sp>
        <p:nvSpPr>
          <p:cNvPr id="7" name="TextBox 6"/>
          <p:cNvSpPr txBox="1"/>
          <p:nvPr/>
        </p:nvSpPr>
        <p:spPr>
          <a:xfrm>
            <a:off x="660400" y="4005808"/>
            <a:ext cx="5173988" cy="646331"/>
          </a:xfrm>
          <a:prstGeom prst="rect">
            <a:avLst/>
          </a:prstGeom>
          <a:noFill/>
          <a:ln>
            <a:solidFill>
              <a:srgbClr val="002060"/>
            </a:solidFill>
          </a:ln>
        </p:spPr>
        <p:txBody>
          <a:bodyPr wrap="square" rtlCol="0">
            <a:spAutoFit/>
          </a:bodyPr>
          <a:lstStyle/>
          <a:p>
            <a:r>
              <a:rPr lang="en-US" sz="1200" dirty="0"/>
              <a:t>2) @healthjunky25  I agree with Maggie that pizza should be replaced.  The average slice of pizza contains almost 300 calories whereas baked chicken has only 130 calories.</a:t>
            </a:r>
          </a:p>
        </p:txBody>
      </p:sp>
      <p:sp>
        <p:nvSpPr>
          <p:cNvPr id="8" name="TextBox 7"/>
          <p:cNvSpPr txBox="1"/>
          <p:nvPr/>
        </p:nvSpPr>
        <p:spPr>
          <a:xfrm>
            <a:off x="660400" y="3208244"/>
            <a:ext cx="5177692" cy="646331"/>
          </a:xfrm>
          <a:prstGeom prst="rect">
            <a:avLst/>
          </a:prstGeom>
          <a:noFill/>
          <a:ln>
            <a:solidFill>
              <a:srgbClr val="002060"/>
            </a:solidFill>
          </a:ln>
        </p:spPr>
        <p:txBody>
          <a:bodyPr wrap="square" rtlCol="0">
            <a:spAutoFit/>
          </a:bodyPr>
          <a:lstStyle/>
          <a:p>
            <a:r>
              <a:rPr lang="en-US" sz="1200" dirty="0"/>
              <a:t>1) @classof2022   What!?  First its pizza, then the cafeteria will cut out meat.  Before you know it, we’ll be eating the same bland meal tofu and broccoli every day.  </a:t>
            </a:r>
          </a:p>
        </p:txBody>
      </p:sp>
      <p:sp>
        <p:nvSpPr>
          <p:cNvPr id="9" name="TextBox 8"/>
          <p:cNvSpPr txBox="1"/>
          <p:nvPr/>
        </p:nvSpPr>
        <p:spPr>
          <a:xfrm>
            <a:off x="660400" y="4853305"/>
            <a:ext cx="5177692" cy="646331"/>
          </a:xfrm>
          <a:prstGeom prst="rect">
            <a:avLst/>
          </a:prstGeom>
          <a:noFill/>
          <a:ln>
            <a:solidFill>
              <a:srgbClr val="002060"/>
            </a:solidFill>
          </a:ln>
        </p:spPr>
        <p:txBody>
          <a:bodyPr wrap="square" rtlCol="0">
            <a:spAutoFit/>
          </a:bodyPr>
          <a:lstStyle/>
          <a:p>
            <a:r>
              <a:rPr lang="en-US" sz="1200" dirty="0"/>
              <a:t>3) @</a:t>
            </a:r>
            <a:r>
              <a:rPr lang="en-US" sz="1200" dirty="0" err="1"/>
              <a:t>book_mark</a:t>
            </a:r>
            <a:r>
              <a:rPr lang="en-US" sz="1200" dirty="0"/>
              <a:t> Maggie is as stupid as a bag of rocks.  Hey I have a better idea!  Let’s all throw rocks at Maggie at the beginning of school tomorrow so she can know what a real ‘risk to her health’ feels like.</a:t>
            </a:r>
          </a:p>
        </p:txBody>
      </p:sp>
      <p:sp>
        <p:nvSpPr>
          <p:cNvPr id="10" name="TextBox 9"/>
          <p:cNvSpPr txBox="1"/>
          <p:nvPr/>
        </p:nvSpPr>
        <p:spPr>
          <a:xfrm>
            <a:off x="660400" y="5791499"/>
            <a:ext cx="5177692" cy="461665"/>
          </a:xfrm>
          <a:prstGeom prst="rect">
            <a:avLst/>
          </a:prstGeom>
          <a:noFill/>
          <a:ln>
            <a:solidFill>
              <a:srgbClr val="002060"/>
            </a:solidFill>
          </a:ln>
        </p:spPr>
        <p:txBody>
          <a:bodyPr wrap="square" rtlCol="0">
            <a:spAutoFit/>
          </a:bodyPr>
          <a:lstStyle/>
          <a:p>
            <a:r>
              <a:rPr lang="en-US" sz="1200" dirty="0"/>
              <a:t>4) @Apple202  Pizza isn’t unhealthy.  My brothers ate pizza like everyday of their childhood and they are super fit adults.  </a:t>
            </a:r>
          </a:p>
        </p:txBody>
      </p:sp>
      <p:sp>
        <p:nvSpPr>
          <p:cNvPr id="11" name="TextBox 10"/>
          <p:cNvSpPr txBox="1"/>
          <p:nvPr/>
        </p:nvSpPr>
        <p:spPr>
          <a:xfrm>
            <a:off x="660400" y="6553357"/>
            <a:ext cx="5177692" cy="646331"/>
          </a:xfrm>
          <a:prstGeom prst="rect">
            <a:avLst/>
          </a:prstGeom>
          <a:noFill/>
          <a:ln>
            <a:solidFill>
              <a:srgbClr val="002060"/>
            </a:solidFill>
          </a:ln>
        </p:spPr>
        <p:txBody>
          <a:bodyPr wrap="square" rtlCol="0">
            <a:spAutoFit/>
          </a:bodyPr>
          <a:lstStyle/>
          <a:p>
            <a:r>
              <a:rPr lang="en-US" sz="1200" dirty="0"/>
              <a:t>5) @</a:t>
            </a:r>
            <a:r>
              <a:rPr lang="en-US" sz="1200" dirty="0" err="1"/>
              <a:t>loneranger</a:t>
            </a:r>
            <a:r>
              <a:rPr lang="en-US" sz="1200" dirty="0"/>
              <a:t>  I disagree with Maggie.  Pizza doesn’t have to be an unhealthy meal.  Especially if the pizza is balanced with healthier sides such as a salad and fruit instead of chocolate cake.</a:t>
            </a:r>
          </a:p>
        </p:txBody>
      </p:sp>
      <p:sp>
        <p:nvSpPr>
          <p:cNvPr id="12" name="TextBox 11"/>
          <p:cNvSpPr txBox="1"/>
          <p:nvPr/>
        </p:nvSpPr>
        <p:spPr>
          <a:xfrm>
            <a:off x="660400" y="7499881"/>
            <a:ext cx="5177692" cy="646331"/>
          </a:xfrm>
          <a:prstGeom prst="rect">
            <a:avLst/>
          </a:prstGeom>
          <a:noFill/>
          <a:ln>
            <a:solidFill>
              <a:srgbClr val="002060"/>
            </a:solidFill>
          </a:ln>
        </p:spPr>
        <p:txBody>
          <a:bodyPr wrap="square" rtlCol="0">
            <a:spAutoFit/>
          </a:bodyPr>
          <a:lstStyle/>
          <a:p>
            <a:r>
              <a:rPr lang="en-US" sz="1200" dirty="0"/>
              <a:t>6) @</a:t>
            </a:r>
            <a:r>
              <a:rPr lang="en-US" sz="1200" dirty="0" err="1"/>
              <a:t>lilemely</a:t>
            </a:r>
            <a:r>
              <a:rPr lang="en-US" sz="1200" dirty="0"/>
              <a:t>  Anytown would be foolish to stop serving pizza on Fridays.  Everyone eats pizza.  Its probably served in every school cafeteria across America.</a:t>
            </a:r>
          </a:p>
        </p:txBody>
      </p:sp>
      <p:sp>
        <p:nvSpPr>
          <p:cNvPr id="14" name="TextBox 13"/>
          <p:cNvSpPr txBox="1"/>
          <p:nvPr/>
        </p:nvSpPr>
        <p:spPr>
          <a:xfrm>
            <a:off x="660400" y="8363877"/>
            <a:ext cx="5177692" cy="646331"/>
          </a:xfrm>
          <a:prstGeom prst="rect">
            <a:avLst/>
          </a:prstGeom>
          <a:noFill/>
          <a:ln>
            <a:solidFill>
              <a:srgbClr val="002060"/>
            </a:solidFill>
          </a:ln>
        </p:spPr>
        <p:txBody>
          <a:bodyPr wrap="square" rtlCol="0">
            <a:spAutoFit/>
          </a:bodyPr>
          <a:lstStyle/>
          <a:p>
            <a:r>
              <a:rPr lang="en-US" sz="1200" dirty="0"/>
              <a:t>7) @</a:t>
            </a:r>
            <a:r>
              <a:rPr lang="en-US" sz="1200" dirty="0" err="1"/>
              <a:t>futureprez</a:t>
            </a:r>
            <a:r>
              <a:rPr lang="en-US" sz="1200" dirty="0"/>
              <a:t>   I ran against Maggie in the past election for student body president and I have one question.  Is she finished cheating her way to the top?   #</a:t>
            </a:r>
            <a:r>
              <a:rPr lang="en-US" sz="1200" dirty="0" err="1"/>
              <a:t>shouldhavevotedformeandyoudstillhavepizzafridays</a:t>
            </a:r>
            <a:endParaRPr lang="en-US" sz="1200" dirty="0"/>
          </a:p>
        </p:txBody>
      </p:sp>
      <p:sp>
        <p:nvSpPr>
          <p:cNvPr id="15" name="TextBox 14"/>
          <p:cNvSpPr txBox="1"/>
          <p:nvPr/>
        </p:nvSpPr>
        <p:spPr>
          <a:xfrm>
            <a:off x="1838995" y="742989"/>
            <a:ext cx="2581156" cy="400110"/>
          </a:xfrm>
          <a:prstGeom prst="rect">
            <a:avLst/>
          </a:prstGeom>
          <a:noFill/>
        </p:spPr>
        <p:txBody>
          <a:bodyPr wrap="none" rtlCol="0">
            <a:spAutoFit/>
          </a:bodyPr>
          <a:lstStyle/>
          <a:p>
            <a:r>
              <a:rPr lang="en-US" sz="1000" dirty="0"/>
              <a:t>By contributing editor,  Jordan Roberts</a:t>
            </a:r>
          </a:p>
          <a:p>
            <a:r>
              <a:rPr lang="en-US" sz="1000" dirty="0"/>
              <a:t>Published September 15, 2020; online edition</a:t>
            </a:r>
          </a:p>
        </p:txBody>
      </p:sp>
    </p:spTree>
    <p:extLst>
      <p:ext uri="{BB962C8B-B14F-4D97-AF65-F5344CB8AC3E}">
        <p14:creationId xmlns:p14="http://schemas.microsoft.com/office/powerpoint/2010/main" val="9704696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86934" y="158751"/>
            <a:ext cx="4269846" cy="755650"/>
          </a:xfrm>
        </p:spPr>
        <p:txBody>
          <a:bodyPr/>
          <a:lstStyle/>
          <a:p>
            <a:pPr algn="ctr"/>
            <a:r>
              <a:rPr lang="en-US" dirty="0"/>
              <a:t>The Pizza Dilemma</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6550" y="1242901"/>
            <a:ext cx="1645179" cy="1240627"/>
          </a:xfrm>
          <a:prstGeom prst="rect">
            <a:avLst/>
          </a:prstGeom>
        </p:spPr>
      </p:pic>
      <p:sp>
        <p:nvSpPr>
          <p:cNvPr id="5" name="TextBox 4"/>
          <p:cNvSpPr txBox="1"/>
          <p:nvPr/>
        </p:nvSpPr>
        <p:spPr>
          <a:xfrm>
            <a:off x="1981730" y="1245337"/>
            <a:ext cx="4876270" cy="1569660"/>
          </a:xfrm>
          <a:prstGeom prst="rect">
            <a:avLst/>
          </a:prstGeom>
          <a:noFill/>
        </p:spPr>
        <p:txBody>
          <a:bodyPr wrap="square" rtlCol="0">
            <a:spAutoFit/>
          </a:bodyPr>
          <a:lstStyle/>
          <a:p>
            <a:r>
              <a:rPr lang="en-US" sz="1200" dirty="0"/>
              <a:t>Student President, Maggie Robinson, wants to remove Pizza Fridays from the list of school lunch options. As every student knows, Any Town Middle School serves pizza and chocolate cake on Fridays. Based on a recently released calorie chart, the pizza and chocolate cake option is the highest calorie of any lunch options. Maggie is taking her ideas to the student body for support, administration, and ultimately the school board.  If approved, Maggie’s proposed plan would replace pizza with healthier options including hummus and carrots or baked chicken.  </a:t>
            </a: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75868" y="158751"/>
            <a:ext cx="926566" cy="927855"/>
          </a:xfrm>
          <a:prstGeom prst="rect">
            <a:avLst/>
          </a:prstGeom>
        </p:spPr>
      </p:pic>
      <p:sp>
        <p:nvSpPr>
          <p:cNvPr id="7" name="TextBox 6"/>
          <p:cNvSpPr txBox="1"/>
          <p:nvPr/>
        </p:nvSpPr>
        <p:spPr>
          <a:xfrm>
            <a:off x="664104" y="4003166"/>
            <a:ext cx="5334762" cy="600164"/>
          </a:xfrm>
          <a:prstGeom prst="rect">
            <a:avLst/>
          </a:prstGeom>
          <a:noFill/>
          <a:ln>
            <a:solidFill>
              <a:srgbClr val="002060"/>
            </a:solidFill>
          </a:ln>
        </p:spPr>
        <p:txBody>
          <a:bodyPr wrap="square" rtlCol="0">
            <a:spAutoFit/>
          </a:bodyPr>
          <a:lstStyle/>
          <a:p>
            <a:r>
              <a:rPr lang="en-US" sz="1100" dirty="0"/>
              <a:t>2) @healthjunky25  I agree with Maggie that pizza should be replaced.  The average slice of pizza contains almost 300 calories whereas baked chicken has only 130 calories.  </a:t>
            </a:r>
            <a:r>
              <a:rPr lang="en-US" sz="1100" dirty="0">
                <a:solidFill>
                  <a:srgbClr val="FF0000"/>
                </a:solidFill>
              </a:rPr>
              <a:t>Logical argument.</a:t>
            </a:r>
          </a:p>
        </p:txBody>
      </p:sp>
      <p:sp>
        <p:nvSpPr>
          <p:cNvPr id="8" name="TextBox 7"/>
          <p:cNvSpPr txBox="1"/>
          <p:nvPr/>
        </p:nvSpPr>
        <p:spPr>
          <a:xfrm>
            <a:off x="660400" y="3186741"/>
            <a:ext cx="5338466" cy="600164"/>
          </a:xfrm>
          <a:prstGeom prst="rect">
            <a:avLst/>
          </a:prstGeom>
          <a:noFill/>
          <a:ln>
            <a:solidFill>
              <a:srgbClr val="002060"/>
            </a:solidFill>
          </a:ln>
        </p:spPr>
        <p:txBody>
          <a:bodyPr wrap="square" rtlCol="0">
            <a:spAutoFit/>
          </a:bodyPr>
          <a:lstStyle/>
          <a:p>
            <a:r>
              <a:rPr lang="en-US" sz="1100" dirty="0"/>
              <a:t>1) @classof2022   What!?  First its pizza, then the cafeteria will cut out meat.  Before you know it, we’ll be eating the same bland meal tofu and broccoli every day.  </a:t>
            </a:r>
            <a:r>
              <a:rPr lang="en-US" sz="1100" dirty="0">
                <a:solidFill>
                  <a:srgbClr val="FF0000"/>
                </a:solidFill>
              </a:rPr>
              <a:t>Slippery Slope. This argument assumes that removing one meal option will lead to only one meal option. </a:t>
            </a:r>
            <a:endParaRPr lang="en-US" sz="1100" dirty="0"/>
          </a:p>
        </p:txBody>
      </p:sp>
      <p:sp>
        <p:nvSpPr>
          <p:cNvPr id="9" name="TextBox 8"/>
          <p:cNvSpPr txBox="1"/>
          <p:nvPr/>
        </p:nvSpPr>
        <p:spPr>
          <a:xfrm>
            <a:off x="660400" y="4758814"/>
            <a:ext cx="5338466" cy="954107"/>
          </a:xfrm>
          <a:prstGeom prst="rect">
            <a:avLst/>
          </a:prstGeom>
          <a:noFill/>
          <a:ln>
            <a:solidFill>
              <a:srgbClr val="002060"/>
            </a:solidFill>
          </a:ln>
        </p:spPr>
        <p:txBody>
          <a:bodyPr wrap="square" rtlCol="0">
            <a:spAutoFit/>
          </a:bodyPr>
          <a:lstStyle/>
          <a:p>
            <a:r>
              <a:rPr lang="en-US" sz="1100" dirty="0"/>
              <a:t>3) @</a:t>
            </a:r>
            <a:r>
              <a:rPr lang="en-US" sz="1100" dirty="0" err="1"/>
              <a:t>book_mark</a:t>
            </a:r>
            <a:r>
              <a:rPr lang="en-US" sz="1100" dirty="0"/>
              <a:t> Maggie is as stupid as a bag of rocks.  Hey I have a better idea!  Let’s all throw rocks at Maggie at the beginning of school tomorrow so she can know what a real ‘risk to her health’ feels like.  </a:t>
            </a:r>
            <a:r>
              <a:rPr lang="en-US" sz="1100" dirty="0">
                <a:solidFill>
                  <a:srgbClr val="FF0000"/>
                </a:solidFill>
              </a:rPr>
              <a:t>Ad Hominem.  This argument attacks Maggie rather than her position that pizza is less healthy than other food options.</a:t>
            </a:r>
            <a:r>
              <a:rPr lang="en-US" sz="1100" dirty="0"/>
              <a:t> </a:t>
            </a:r>
            <a:r>
              <a:rPr lang="en-US" sz="1100" dirty="0">
                <a:solidFill>
                  <a:srgbClr val="FF0000"/>
                </a:solidFill>
              </a:rPr>
              <a:t>In addition this comment can be considered a threat under A.R.S. 13-1202, with legal as well as school consequences. </a:t>
            </a:r>
          </a:p>
        </p:txBody>
      </p:sp>
      <p:sp>
        <p:nvSpPr>
          <p:cNvPr id="10" name="TextBox 9"/>
          <p:cNvSpPr txBox="1"/>
          <p:nvPr/>
        </p:nvSpPr>
        <p:spPr>
          <a:xfrm>
            <a:off x="660400" y="5791499"/>
            <a:ext cx="5338466" cy="600164"/>
          </a:xfrm>
          <a:prstGeom prst="rect">
            <a:avLst/>
          </a:prstGeom>
          <a:noFill/>
          <a:ln>
            <a:solidFill>
              <a:srgbClr val="002060"/>
            </a:solidFill>
          </a:ln>
        </p:spPr>
        <p:txBody>
          <a:bodyPr wrap="square" rtlCol="0">
            <a:spAutoFit/>
          </a:bodyPr>
          <a:lstStyle/>
          <a:p>
            <a:r>
              <a:rPr lang="en-US" sz="1100" dirty="0"/>
              <a:t>4) @Apple202  Pizza isn’t unhealthy.  My brother ate pizza like everyday of his childhood and he’s a super fit adult.  </a:t>
            </a:r>
            <a:r>
              <a:rPr lang="en-US" sz="1100" dirty="0">
                <a:solidFill>
                  <a:srgbClr val="FF0000"/>
                </a:solidFill>
              </a:rPr>
              <a:t>Anecdotal.  This argument assumes that just because the author’s brother ate pizza and were fit that pizza is generally a healthy lunch option.</a:t>
            </a:r>
          </a:p>
        </p:txBody>
      </p:sp>
      <p:sp>
        <p:nvSpPr>
          <p:cNvPr id="11" name="TextBox 10"/>
          <p:cNvSpPr txBox="1"/>
          <p:nvPr/>
        </p:nvSpPr>
        <p:spPr>
          <a:xfrm>
            <a:off x="660400" y="6521057"/>
            <a:ext cx="5338466" cy="600164"/>
          </a:xfrm>
          <a:prstGeom prst="rect">
            <a:avLst/>
          </a:prstGeom>
          <a:noFill/>
          <a:ln>
            <a:solidFill>
              <a:srgbClr val="002060"/>
            </a:solidFill>
          </a:ln>
        </p:spPr>
        <p:txBody>
          <a:bodyPr wrap="square" rtlCol="0">
            <a:spAutoFit/>
          </a:bodyPr>
          <a:lstStyle/>
          <a:p>
            <a:r>
              <a:rPr lang="en-US" sz="1100" dirty="0"/>
              <a:t>5) @</a:t>
            </a:r>
            <a:r>
              <a:rPr lang="en-US" sz="1100" dirty="0" err="1"/>
              <a:t>loneranger</a:t>
            </a:r>
            <a:r>
              <a:rPr lang="en-US" sz="1100" dirty="0"/>
              <a:t>  I disagree with Maggie.  Pizza doesn’t have to be an unhealthy meal.  Especially if the pizza is balanced with healthier sides such as a salad and fruit instead of chocolate cake.  </a:t>
            </a:r>
            <a:r>
              <a:rPr lang="en-US" sz="1100" dirty="0">
                <a:solidFill>
                  <a:srgbClr val="FF0000"/>
                </a:solidFill>
              </a:rPr>
              <a:t>Logical argument.</a:t>
            </a:r>
          </a:p>
        </p:txBody>
      </p:sp>
      <p:sp>
        <p:nvSpPr>
          <p:cNvPr id="12" name="TextBox 11"/>
          <p:cNvSpPr txBox="1"/>
          <p:nvPr/>
        </p:nvSpPr>
        <p:spPr>
          <a:xfrm>
            <a:off x="653980" y="7265709"/>
            <a:ext cx="5338466" cy="600164"/>
          </a:xfrm>
          <a:prstGeom prst="rect">
            <a:avLst/>
          </a:prstGeom>
          <a:noFill/>
          <a:ln>
            <a:solidFill>
              <a:srgbClr val="002060"/>
            </a:solidFill>
          </a:ln>
        </p:spPr>
        <p:txBody>
          <a:bodyPr wrap="square" rtlCol="0">
            <a:spAutoFit/>
          </a:bodyPr>
          <a:lstStyle/>
          <a:p>
            <a:r>
              <a:rPr lang="en-US" sz="1100" dirty="0"/>
              <a:t>6) @</a:t>
            </a:r>
            <a:r>
              <a:rPr lang="en-US" sz="1100" dirty="0" err="1"/>
              <a:t>lilemely</a:t>
            </a:r>
            <a:r>
              <a:rPr lang="en-US" sz="1100" dirty="0"/>
              <a:t>  Anytown would be foolish stop serving pizza on Fridays.  Everyone eats pizza.  Its probably served in every school cafeteria across America.  </a:t>
            </a:r>
            <a:r>
              <a:rPr lang="en-US" sz="1100" dirty="0">
                <a:solidFill>
                  <a:srgbClr val="FF0000"/>
                </a:solidFill>
              </a:rPr>
              <a:t>Bandwagon.  This argument assumes that pizza is a healthy because its often served in school cafeterias. </a:t>
            </a:r>
          </a:p>
        </p:txBody>
      </p:sp>
      <p:sp>
        <p:nvSpPr>
          <p:cNvPr id="14" name="TextBox 13"/>
          <p:cNvSpPr txBox="1"/>
          <p:nvPr/>
        </p:nvSpPr>
        <p:spPr>
          <a:xfrm>
            <a:off x="653980" y="7982262"/>
            <a:ext cx="5338466" cy="954107"/>
          </a:xfrm>
          <a:prstGeom prst="rect">
            <a:avLst/>
          </a:prstGeom>
          <a:noFill/>
          <a:ln>
            <a:solidFill>
              <a:srgbClr val="002060"/>
            </a:solidFill>
          </a:ln>
        </p:spPr>
        <p:txBody>
          <a:bodyPr wrap="square" rtlCol="0">
            <a:spAutoFit/>
          </a:bodyPr>
          <a:lstStyle/>
          <a:p>
            <a:r>
              <a:rPr lang="en-US" sz="1200" dirty="0"/>
              <a:t>7) @</a:t>
            </a:r>
            <a:r>
              <a:rPr lang="en-US" sz="1100" dirty="0" err="1"/>
              <a:t>futureprez</a:t>
            </a:r>
            <a:r>
              <a:rPr lang="en-US" sz="1100" dirty="0"/>
              <a:t>   I ran against Maggie in the past election for student body president and I have one question.  Is she finished cheating her way to the top?   #</a:t>
            </a:r>
            <a:r>
              <a:rPr lang="en-US" sz="1100" dirty="0" err="1"/>
              <a:t>shouldhavevotedformeandyoudstillhavepizzafridays</a:t>
            </a:r>
            <a:r>
              <a:rPr lang="en-US" sz="1100" dirty="0"/>
              <a:t>  </a:t>
            </a:r>
            <a:r>
              <a:rPr lang="en-US" sz="1100" dirty="0">
                <a:solidFill>
                  <a:srgbClr val="FF0000"/>
                </a:solidFill>
              </a:rPr>
              <a:t>Loaded Question.  The question includes a premise or assumption that Maggie has cheated in the past. The question is also unrelated to whether pizza should be removed from the cafeteria’s menu options.  </a:t>
            </a:r>
          </a:p>
        </p:txBody>
      </p:sp>
      <p:sp>
        <p:nvSpPr>
          <p:cNvPr id="3" name="TextBox 2"/>
          <p:cNvSpPr txBox="1"/>
          <p:nvPr/>
        </p:nvSpPr>
        <p:spPr>
          <a:xfrm>
            <a:off x="336550" y="241160"/>
            <a:ext cx="1040074" cy="646331"/>
          </a:xfrm>
          <a:prstGeom prst="rect">
            <a:avLst/>
          </a:prstGeom>
          <a:noFill/>
        </p:spPr>
        <p:txBody>
          <a:bodyPr wrap="square" rtlCol="0">
            <a:spAutoFit/>
          </a:bodyPr>
          <a:lstStyle/>
          <a:p>
            <a:r>
              <a:rPr lang="en-US" dirty="0">
                <a:solidFill>
                  <a:srgbClr val="FF0000"/>
                </a:solidFill>
              </a:rPr>
              <a:t>Answer Key</a:t>
            </a:r>
          </a:p>
        </p:txBody>
      </p:sp>
      <p:sp>
        <p:nvSpPr>
          <p:cNvPr id="19" name="TextBox 18"/>
          <p:cNvSpPr txBox="1"/>
          <p:nvPr/>
        </p:nvSpPr>
        <p:spPr>
          <a:xfrm>
            <a:off x="1838709" y="691240"/>
            <a:ext cx="2581156" cy="400110"/>
          </a:xfrm>
          <a:prstGeom prst="rect">
            <a:avLst/>
          </a:prstGeom>
          <a:noFill/>
        </p:spPr>
        <p:txBody>
          <a:bodyPr wrap="none" rtlCol="0">
            <a:spAutoFit/>
          </a:bodyPr>
          <a:lstStyle/>
          <a:p>
            <a:r>
              <a:rPr lang="en-US" sz="1000" dirty="0"/>
              <a:t>By contributing editor,  Jordan Roberts</a:t>
            </a:r>
          </a:p>
          <a:p>
            <a:r>
              <a:rPr lang="en-US" sz="1000" dirty="0"/>
              <a:t>Published September 15, 2020; online edition</a:t>
            </a:r>
          </a:p>
        </p:txBody>
      </p:sp>
    </p:spTree>
    <p:extLst>
      <p:ext uri="{BB962C8B-B14F-4D97-AF65-F5344CB8AC3E}">
        <p14:creationId xmlns:p14="http://schemas.microsoft.com/office/powerpoint/2010/main" val="175311530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576</TotalTime>
  <Words>1088</Words>
  <Application>Microsoft Office PowerPoint</Application>
  <PresentationFormat>Letter Paper (8.5x11 in)</PresentationFormat>
  <Paragraphs>39</Paragraphs>
  <Slides>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vt:i4>
      </vt:variant>
    </vt:vector>
  </HeadingPairs>
  <TitlesOfParts>
    <vt:vector size="9" baseType="lpstr">
      <vt:lpstr>Arial</vt:lpstr>
      <vt:lpstr>Calibri</vt:lpstr>
      <vt:lpstr>Calibri Light</vt:lpstr>
      <vt:lpstr>Cooper Black</vt:lpstr>
      <vt:lpstr>Segoe UI</vt:lpstr>
      <vt:lpstr>Office Theme</vt:lpstr>
      <vt:lpstr>PowerPoint Presentation</vt:lpstr>
      <vt:lpstr>The Pizza Dilemma</vt:lpstr>
      <vt:lpstr>The Pizza Dilemma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Qualls, Amber J.</dc:creator>
  <cp:lastModifiedBy>Diana Strouth</cp:lastModifiedBy>
  <cp:revision>66</cp:revision>
  <dcterms:created xsi:type="dcterms:W3CDTF">2019-09-12T17:37:04Z</dcterms:created>
  <dcterms:modified xsi:type="dcterms:W3CDTF">2020-09-23T17:53:18Z</dcterms:modified>
</cp:coreProperties>
</file>