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9"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5" autoAdjust="0"/>
    <p:restoredTop sz="94660"/>
  </p:normalViewPr>
  <p:slideViewPr>
    <p:cSldViewPr snapToGrid="0">
      <p:cViewPr varScale="1">
        <p:scale>
          <a:sx n="65" d="100"/>
          <a:sy n="65" d="100"/>
        </p:scale>
        <p:origin x="66"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1789202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839011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a:xfrm>
            <a:off x="804672" y="6227064"/>
            <a:ext cx="10588752" cy="320040"/>
          </a:xfrm>
        </p:spPr>
        <p:txBody>
          <a:body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3584049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196834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a:p>
        </p:txBody>
      </p:sp>
      <p:sp>
        <p:nvSpPr>
          <p:cNvPr id="6" name="Slide Number Placeholder 5"/>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004887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6" name="Footer Placeholder 5"/>
          <p:cNvSpPr>
            <a:spLocks noGrp="1"/>
          </p:cNvSpPr>
          <p:nvPr>
            <p:ph type="ftr" sz="quarter" idx="11"/>
          </p:nvPr>
        </p:nvSpPr>
        <p:spPr>
          <a:xfrm>
            <a:off x="804672" y="6227064"/>
            <a:ext cx="10588752" cy="320040"/>
          </a:xfrm>
        </p:spPr>
        <p:txBody>
          <a:bodyPr/>
          <a:lstStyle/>
          <a:p>
            <a:endParaRPr lang="en-US"/>
          </a:p>
        </p:txBody>
      </p:sp>
      <p:sp>
        <p:nvSpPr>
          <p:cNvPr id="7" name="Slide Number Placeholder 6"/>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0402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8" name="Footer Placeholder 7"/>
          <p:cNvSpPr>
            <a:spLocks noGrp="1"/>
          </p:cNvSpPr>
          <p:nvPr>
            <p:ph type="ftr" sz="quarter" idx="11"/>
          </p:nvPr>
        </p:nvSpPr>
        <p:spPr>
          <a:xfrm>
            <a:off x="804672" y="6227064"/>
            <a:ext cx="10588752" cy="320040"/>
          </a:xfrm>
        </p:spPr>
        <p:txBody>
          <a:bodyPr/>
          <a:lstStyle/>
          <a:p>
            <a:endParaRPr lang="en-US"/>
          </a:p>
        </p:txBody>
      </p:sp>
      <p:sp>
        <p:nvSpPr>
          <p:cNvPr id="9" name="Slide Number Placeholder 8"/>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4266073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1B6246-DE8A-4B1C-B2FB-F8A05B4E9B7D}" type="datetimeFigureOut">
              <a:rPr lang="en-US" smtClean="0"/>
              <a:t>3/29/2023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1029956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3" name="Footer Placeholder 2"/>
          <p:cNvSpPr>
            <a:spLocks noGrp="1"/>
          </p:cNvSpPr>
          <p:nvPr>
            <p:ph type="ftr" sz="quarter" idx="11"/>
          </p:nvPr>
        </p:nvSpPr>
        <p:spPr>
          <a:xfrm>
            <a:off x="804672" y="6227064"/>
            <a:ext cx="10588752" cy="320040"/>
          </a:xfrm>
        </p:spPr>
        <p:txBody>
          <a:bodyPr/>
          <a:lstStyle/>
          <a:p>
            <a:endParaRPr lang="en-US"/>
          </a:p>
        </p:txBody>
      </p:sp>
      <p:sp>
        <p:nvSpPr>
          <p:cNvPr id="4" name="Slide Number Placeholder 3"/>
          <p:cNvSpPr>
            <a:spLocks noGrp="1"/>
          </p:cNvSpPr>
          <p:nvPr>
            <p:ph type="sldNum" sz="quarter" idx="12"/>
          </p:nvPr>
        </p:nvSpPr>
        <p:spPr>
          <a:xfrm>
            <a:off x="10469880"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341010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C1B6246-DE8A-4B1C-B2FB-F8A05B4E9B7D}" type="datetimeFigureOut">
              <a:rPr lang="en-US" smtClean="0"/>
              <a:t>3/29/2023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2239915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7C1B6246-DE8A-4B1C-B2FB-F8A05B4E9B7D}" type="datetimeFigureOut">
              <a:rPr lang="en-US" smtClean="0"/>
              <a:t>3/29/2023</a:t>
            </a:fld>
            <a:endParaRPr lang="en-US"/>
          </a:p>
        </p:txBody>
      </p:sp>
      <p:sp>
        <p:nvSpPr>
          <p:cNvPr id="6" name="Footer Placeholder 5"/>
          <p:cNvSpPr>
            <a:spLocks noGrp="1"/>
          </p:cNvSpPr>
          <p:nvPr>
            <p:ph type="ftr" sz="quarter" idx="11"/>
          </p:nvPr>
        </p:nvSpPr>
        <p:spPr>
          <a:xfrm>
            <a:off x="804672" y="6227064"/>
            <a:ext cx="5942203" cy="320040"/>
          </a:xfrm>
        </p:spPr>
        <p:txBody>
          <a:bodyPr/>
          <a:lstStyle/>
          <a:p>
            <a:endParaRPr lang="en-US"/>
          </a:p>
        </p:txBody>
      </p:sp>
      <p:sp>
        <p:nvSpPr>
          <p:cNvPr id="7" name="Slide Number Placeholder 6"/>
          <p:cNvSpPr>
            <a:spLocks noGrp="1"/>
          </p:cNvSpPr>
          <p:nvPr>
            <p:ph type="sldNum" sz="quarter" idx="12"/>
          </p:nvPr>
        </p:nvSpPr>
        <p:spPr>
          <a:xfrm>
            <a:off x="5828377" y="320040"/>
            <a:ext cx="914400" cy="320040"/>
          </a:xfrm>
        </p:spPr>
        <p:txBody>
          <a:bodyPr/>
          <a:lstStyle/>
          <a:p>
            <a:fld id="{67C67D77-0660-4F56-ABD9-B53AB56EA5BB}" type="slidenum">
              <a:rPr lang="en-US" smtClean="0"/>
              <a:t>‹#›</a:t>
            </a:fld>
            <a:endParaRPr lang="en-US"/>
          </a:p>
        </p:txBody>
      </p:sp>
    </p:spTree>
    <p:extLst>
      <p:ext uri="{BB962C8B-B14F-4D97-AF65-F5344CB8AC3E}">
        <p14:creationId xmlns:p14="http://schemas.microsoft.com/office/powerpoint/2010/main" val="94443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7C1B6246-DE8A-4B1C-B2FB-F8A05B4E9B7D}" type="datetimeFigureOut">
              <a:rPr lang="en-US" smtClean="0"/>
              <a:t>3/29/2023</a:t>
            </a:fld>
            <a:endParaRPr lang="en-US"/>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7C67D77-0660-4F56-ABD9-B53AB56EA5BB}" type="slidenum">
              <a:rPr lang="en-US" smtClean="0"/>
              <a:t>‹#›</a:t>
            </a:fld>
            <a:endParaRPr lang="en-US"/>
          </a:p>
        </p:txBody>
      </p:sp>
    </p:spTree>
    <p:extLst>
      <p:ext uri="{BB962C8B-B14F-4D97-AF65-F5344CB8AC3E}">
        <p14:creationId xmlns:p14="http://schemas.microsoft.com/office/powerpoint/2010/main" val="32815504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9">
            <a:extLst>
              <a:ext uri="{FF2B5EF4-FFF2-40B4-BE49-F238E27FC236}">
                <a16:creationId xmlns:a16="http://schemas.microsoft.com/office/drawing/2014/main" id="{C55CC97A-43A5-4771-9041-D9C7B3568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11">
            <a:extLst>
              <a:ext uri="{FF2B5EF4-FFF2-40B4-BE49-F238E27FC236}">
                <a16:creationId xmlns:a16="http://schemas.microsoft.com/office/drawing/2014/main" id="{421AC71F-E15D-4C2B-A86A-508967C7F9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59" name="Freeform 5">
              <a:extLst>
                <a:ext uri="{FF2B5EF4-FFF2-40B4-BE49-F238E27FC236}">
                  <a16:creationId xmlns:a16="http://schemas.microsoft.com/office/drawing/2014/main" id="{E0D8EC26-CB42-4C27-BA3A-0F51D272CD0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6">
              <a:extLst>
                <a:ext uri="{FF2B5EF4-FFF2-40B4-BE49-F238E27FC236}">
                  <a16:creationId xmlns:a16="http://schemas.microsoft.com/office/drawing/2014/main" id="{A0D2053F-0217-41E7-B891-3429E774797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7">
              <a:extLst>
                <a:ext uri="{FF2B5EF4-FFF2-40B4-BE49-F238E27FC236}">
                  <a16:creationId xmlns:a16="http://schemas.microsoft.com/office/drawing/2014/main" id="{811DFF9B-83C9-4714-AFDE-42A227F91A5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9CAA0A24-2F28-42D1-BF61-D2FF1686CB0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9">
              <a:extLst>
                <a:ext uri="{FF2B5EF4-FFF2-40B4-BE49-F238E27FC236}">
                  <a16:creationId xmlns:a16="http://schemas.microsoft.com/office/drawing/2014/main" id="{00F15048-829F-4C5C-AC79-922088F928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10">
              <a:extLst>
                <a:ext uri="{FF2B5EF4-FFF2-40B4-BE49-F238E27FC236}">
                  <a16:creationId xmlns:a16="http://schemas.microsoft.com/office/drawing/2014/main" id="{36430669-98F0-4FEE-B07C-7138223CD7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11">
              <a:extLst>
                <a:ext uri="{FF2B5EF4-FFF2-40B4-BE49-F238E27FC236}">
                  <a16:creationId xmlns:a16="http://schemas.microsoft.com/office/drawing/2014/main" id="{1369A969-5D54-4678-A752-54CF4F2B7CE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12">
              <a:extLst>
                <a:ext uri="{FF2B5EF4-FFF2-40B4-BE49-F238E27FC236}">
                  <a16:creationId xmlns:a16="http://schemas.microsoft.com/office/drawing/2014/main" id="{CC418526-440A-4DF2-8713-E2C70E2748C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13">
              <a:extLst>
                <a:ext uri="{FF2B5EF4-FFF2-40B4-BE49-F238E27FC236}">
                  <a16:creationId xmlns:a16="http://schemas.microsoft.com/office/drawing/2014/main" id="{57A9B96E-A7F4-4926-A021-3563FBB2640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14">
              <a:extLst>
                <a:ext uri="{FF2B5EF4-FFF2-40B4-BE49-F238E27FC236}">
                  <a16:creationId xmlns:a16="http://schemas.microsoft.com/office/drawing/2014/main" id="{CD7FC2AF-E35F-4275-AB1F-F43AFEEB02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15">
              <a:extLst>
                <a:ext uri="{FF2B5EF4-FFF2-40B4-BE49-F238E27FC236}">
                  <a16:creationId xmlns:a16="http://schemas.microsoft.com/office/drawing/2014/main" id="{2F1EA55E-53F8-4FF7-8F94-86860F3AA2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16">
              <a:extLst>
                <a:ext uri="{FF2B5EF4-FFF2-40B4-BE49-F238E27FC236}">
                  <a16:creationId xmlns:a16="http://schemas.microsoft.com/office/drawing/2014/main" id="{E4179605-391B-4010-A9AE-B3C51C85A7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17">
              <a:extLst>
                <a:ext uri="{FF2B5EF4-FFF2-40B4-BE49-F238E27FC236}">
                  <a16:creationId xmlns:a16="http://schemas.microsoft.com/office/drawing/2014/main" id="{AAF97A09-2417-408F-AD73-4EB87B1F596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18">
              <a:extLst>
                <a:ext uri="{FF2B5EF4-FFF2-40B4-BE49-F238E27FC236}">
                  <a16:creationId xmlns:a16="http://schemas.microsoft.com/office/drawing/2014/main" id="{1566CF43-6410-470C-93F7-0C01F229771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19">
              <a:extLst>
                <a:ext uri="{FF2B5EF4-FFF2-40B4-BE49-F238E27FC236}">
                  <a16:creationId xmlns:a16="http://schemas.microsoft.com/office/drawing/2014/main" id="{A4FF3FA7-55B6-4AFF-837D-FDB90B5ED44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20">
              <a:extLst>
                <a:ext uri="{FF2B5EF4-FFF2-40B4-BE49-F238E27FC236}">
                  <a16:creationId xmlns:a16="http://schemas.microsoft.com/office/drawing/2014/main" id="{431378BD-AD71-4885-9530-114902E14A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21">
              <a:extLst>
                <a:ext uri="{FF2B5EF4-FFF2-40B4-BE49-F238E27FC236}">
                  <a16:creationId xmlns:a16="http://schemas.microsoft.com/office/drawing/2014/main" id="{9E678C5F-C928-4F1C-AC87-8D327FDCC9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22">
              <a:extLst>
                <a:ext uri="{FF2B5EF4-FFF2-40B4-BE49-F238E27FC236}">
                  <a16:creationId xmlns:a16="http://schemas.microsoft.com/office/drawing/2014/main" id="{997AEA9A-8B9B-4CC2-A38F-A44919A160B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23">
              <a:extLst>
                <a:ext uri="{FF2B5EF4-FFF2-40B4-BE49-F238E27FC236}">
                  <a16:creationId xmlns:a16="http://schemas.microsoft.com/office/drawing/2014/main" id="{544AE5C5-757E-47DA-82E7-8B29C5CDA87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5" name="Picture 4" descr="Writing an appointment on a paper agenda">
            <a:extLst>
              <a:ext uri="{FF2B5EF4-FFF2-40B4-BE49-F238E27FC236}">
                <a16:creationId xmlns:a16="http://schemas.microsoft.com/office/drawing/2014/main" id="{0BA4BA7C-BD48-42C4-9E77-C38313E10328}"/>
              </a:ext>
            </a:extLst>
          </p:cNvPr>
          <p:cNvPicPr>
            <a:picLocks noChangeAspect="1"/>
          </p:cNvPicPr>
          <p:nvPr/>
        </p:nvPicPr>
        <p:blipFill rotWithShape="1">
          <a:blip r:embed="rId2"/>
          <a:srcRect t="15728" r="-1" b="-1"/>
          <a:stretch/>
        </p:blipFill>
        <p:spPr>
          <a:xfrm>
            <a:off x="20" y="227"/>
            <a:ext cx="12191675" cy="6858000"/>
          </a:xfrm>
          <a:prstGeom prst="rect">
            <a:avLst/>
          </a:prstGeom>
        </p:spPr>
      </p:pic>
      <p:grpSp>
        <p:nvGrpSpPr>
          <p:cNvPr id="78" name="Group 32">
            <a:extLst>
              <a:ext uri="{FF2B5EF4-FFF2-40B4-BE49-F238E27FC236}">
                <a16:creationId xmlns:a16="http://schemas.microsoft.com/office/drawing/2014/main" id="{4A9D77C2-65A9-4B30-B6B4-4AC987D669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33747" y="1186483"/>
            <a:ext cx="4510627" cy="4477933"/>
            <a:chOff x="3833747" y="1186483"/>
            <a:chExt cx="4510627" cy="4477933"/>
          </a:xfrm>
        </p:grpSpPr>
        <p:sp>
          <p:nvSpPr>
            <p:cNvPr id="79" name="Rectangle 33">
              <a:extLst>
                <a:ext uri="{FF2B5EF4-FFF2-40B4-BE49-F238E27FC236}">
                  <a16:creationId xmlns:a16="http://schemas.microsoft.com/office/drawing/2014/main" id="{0DADD2F1-C636-4A08-BB00-B03811AA2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37681" y="1186483"/>
              <a:ext cx="4506693" cy="716184"/>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Isosceles Triangle 39">
              <a:extLst>
                <a:ext uri="{FF2B5EF4-FFF2-40B4-BE49-F238E27FC236}">
                  <a16:creationId xmlns:a16="http://schemas.microsoft.com/office/drawing/2014/main" id="{8DEE39A4-4B18-4E77-82F0-6379F5AF5C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35">
              <a:extLst>
                <a:ext uri="{FF2B5EF4-FFF2-40B4-BE49-F238E27FC236}">
                  <a16:creationId xmlns:a16="http://schemas.microsoft.com/office/drawing/2014/main" id="{975F13A7-2C9E-4E4A-8FF5-6B4C9BADA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33747" y="1991156"/>
              <a:ext cx="4510180" cy="3322196"/>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DA3A88F-1CE3-4B3F-BC29-E183B8E5A359}"/>
              </a:ext>
            </a:extLst>
          </p:cNvPr>
          <p:cNvSpPr>
            <a:spLocks noGrp="1"/>
          </p:cNvSpPr>
          <p:nvPr>
            <p:ph type="ctrTitle"/>
          </p:nvPr>
        </p:nvSpPr>
        <p:spPr>
          <a:xfrm>
            <a:off x="3916043" y="2075504"/>
            <a:ext cx="4345588" cy="2042725"/>
          </a:xfrm>
        </p:spPr>
        <p:txBody>
          <a:bodyPr>
            <a:normAutofit/>
          </a:bodyPr>
          <a:lstStyle/>
          <a:p>
            <a:r>
              <a:rPr lang="en-US" dirty="0"/>
              <a:t>Pay Stub Vocabulary</a:t>
            </a:r>
          </a:p>
        </p:txBody>
      </p:sp>
      <p:pic>
        <p:nvPicPr>
          <p:cNvPr id="6" name="Picture 5" descr="Text&#10;&#10;Description automatically generated">
            <a:extLst>
              <a:ext uri="{FF2B5EF4-FFF2-40B4-BE49-F238E27FC236}">
                <a16:creationId xmlns:a16="http://schemas.microsoft.com/office/drawing/2014/main" id="{F70D2ACF-FC41-43DD-AA7A-35BDB0AFB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4739" y="4711788"/>
            <a:ext cx="1219200" cy="566928"/>
          </a:xfrm>
          <a:prstGeom prst="rect">
            <a:avLst/>
          </a:prstGeom>
        </p:spPr>
      </p:pic>
    </p:spTree>
    <p:extLst>
      <p:ext uri="{BB962C8B-B14F-4D97-AF65-F5344CB8AC3E}">
        <p14:creationId xmlns:p14="http://schemas.microsoft.com/office/powerpoint/2010/main" val="411419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88A4-33B8-4AC3-89AB-77A257B82BC5}"/>
              </a:ext>
            </a:extLst>
          </p:cNvPr>
          <p:cNvSpPr>
            <a:spLocks noGrp="1"/>
          </p:cNvSpPr>
          <p:nvPr>
            <p:ph type="title"/>
          </p:nvPr>
        </p:nvSpPr>
        <p:spPr/>
        <p:txBody>
          <a:bodyPr/>
          <a:lstStyle/>
          <a:p>
            <a:r>
              <a:rPr lang="en-US" dirty="0"/>
              <a:t>Terms to Know</a:t>
            </a:r>
          </a:p>
        </p:txBody>
      </p:sp>
      <p:sp>
        <p:nvSpPr>
          <p:cNvPr id="3" name="Content Placeholder 2">
            <a:extLst>
              <a:ext uri="{FF2B5EF4-FFF2-40B4-BE49-F238E27FC236}">
                <a16:creationId xmlns:a16="http://schemas.microsoft.com/office/drawing/2014/main" id="{0E97379E-B0EC-4A16-8655-C82AEBFF0D27}"/>
              </a:ext>
            </a:extLst>
          </p:cNvPr>
          <p:cNvSpPr>
            <a:spLocks noGrp="1"/>
          </p:cNvSpPr>
          <p:nvPr>
            <p:ph sz="half" idx="1"/>
          </p:nvPr>
        </p:nvSpPr>
        <p:spPr>
          <a:xfrm>
            <a:off x="5120878" y="1432874"/>
            <a:ext cx="6269591" cy="1752964"/>
          </a:xfrm>
        </p:spPr>
        <p:txBody>
          <a:bodyPr>
            <a:normAutofit fontScale="92500" lnSpcReduction="20000"/>
          </a:bodyPr>
          <a:lstStyle/>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Gross pay: </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The total amount of salary paid before any deductions are taken out.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Net pay: </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The amount of salary received after taxes and deductions have been taken out.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Content Placeholder 3">
            <a:extLst>
              <a:ext uri="{FF2B5EF4-FFF2-40B4-BE49-F238E27FC236}">
                <a16:creationId xmlns:a16="http://schemas.microsoft.com/office/drawing/2014/main" id="{7D488F97-AF03-4044-B62A-519BC0941721}"/>
              </a:ext>
            </a:extLst>
          </p:cNvPr>
          <p:cNvSpPr>
            <a:spLocks noGrp="1"/>
          </p:cNvSpPr>
          <p:nvPr>
            <p:ph sz="half" idx="2"/>
          </p:nvPr>
        </p:nvSpPr>
        <p:spPr>
          <a:xfrm>
            <a:off x="5118447" y="2941163"/>
            <a:ext cx="6272022" cy="3114585"/>
          </a:xfrm>
        </p:spPr>
        <p:txBody>
          <a:bodyPr>
            <a:normAutofit fontScale="92500" lnSpcReduction="20000"/>
          </a:bodyPr>
          <a:lstStyle/>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Taxes:</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Payments made to the government that are withheld from income.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SzPts val="1000"/>
              <a:buFont typeface="Symbol" panose="05050102010706020507" pitchFamily="18" charset="2"/>
              <a:buChar char=""/>
              <a:tabLst>
                <a:tab pos="1143000" algn="l"/>
              </a:tabLst>
            </a:pPr>
            <a:r>
              <a:rPr lang="en-US" sz="2400" b="1"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Deductions:</a:t>
            </a:r>
            <a:r>
              <a:rPr lang="en-US" sz="2400" i="1" dirty="0">
                <a:solidFill>
                  <a:srgbClr val="212529"/>
                </a:solidFill>
                <a:effectLst/>
                <a:latin typeface="Calibri" panose="020F0502020204030204" pitchFamily="34" charset="0"/>
                <a:ea typeface="Times New Roman" panose="02020603050405020304" pitchFamily="18" charset="0"/>
                <a:cs typeface="Calibri" panose="020F0502020204030204" pitchFamily="34" charset="0"/>
              </a:rPr>
              <a:t> Money taken out of a paycheck for retirement accounts and eligible medical and dental insurance plans. The deductions for those types of benefits are not taxed by the federal government, which means they are essentially excluded from federal taxable wages.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62421152"/>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78C30D"/>
      </a:accent1>
      <a:accent2>
        <a:srgbClr val="099B62"/>
      </a:accent2>
      <a:accent3>
        <a:srgbClr val="21CFDF"/>
      </a:accent3>
      <a:accent4>
        <a:srgbClr val="179FDF"/>
      </a:accent4>
      <a:accent5>
        <a:srgbClr val="E75710"/>
      </a:accent5>
      <a:accent6>
        <a:srgbClr val="F89C19"/>
      </a:accent6>
      <a:hlink>
        <a:srgbClr val="7CDE25"/>
      </a:hlink>
      <a:folHlink>
        <a:srgbClr val="BCE8A8"/>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C0EF0781-FB17-4F1F-B3B1-699933968CEA}"/>
    </a:ext>
  </a:extLst>
</a:theme>
</file>

<file path=docProps/app.xml><?xml version="1.0" encoding="utf-8"?>
<Properties xmlns="http://schemas.openxmlformats.org/officeDocument/2006/extended-properties" xmlns:vt="http://schemas.openxmlformats.org/officeDocument/2006/docPropsVTypes">
  <Template>TM16401371[[fn=Atlas]]</Template>
  <TotalTime>15</TotalTime>
  <Words>97</Words>
  <Application>Microsoft Office PowerPoint</Application>
  <PresentationFormat>Widescreen</PresentationFormat>
  <Paragraphs>6</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Calibri</vt:lpstr>
      <vt:lpstr>Calibri Light</vt:lpstr>
      <vt:lpstr>Rockwell</vt:lpstr>
      <vt:lpstr>Symbol</vt:lpstr>
      <vt:lpstr>Wingdings</vt:lpstr>
      <vt:lpstr>Atlas</vt:lpstr>
      <vt:lpstr>Pay Stub Vocabulary</vt:lpstr>
      <vt:lpstr>Terms to Know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 Stub Organizer</dc:title>
  <dc:creator>Shannon Sweat</dc:creator>
  <cp:lastModifiedBy>Deepika Padmavati</cp:lastModifiedBy>
  <cp:revision>5</cp:revision>
  <dcterms:created xsi:type="dcterms:W3CDTF">2022-01-29T21:18:32Z</dcterms:created>
  <dcterms:modified xsi:type="dcterms:W3CDTF">2023-03-29T18:48:39Z</dcterms:modified>
</cp:coreProperties>
</file>