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9" r:id="rId2"/>
    <p:sldId id="260" r:id="rId3"/>
    <p:sldId id="256" r:id="rId4"/>
    <p:sldId id="257" r:id="rId5"/>
    <p:sldId id="258" r:id="rId6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SRB Rating Cards" id="{36577D35-B796-49FC-BD7E-EAE6FBF31A0D}">
          <p14:sldIdLst>
            <p14:sldId id="259"/>
          </p14:sldIdLst>
        </p14:section>
        <p14:section name="ESRB Rating Description Slips" id="{98239A4E-C98C-42BA-9BE6-8A00A1E85887}">
          <p14:sldIdLst>
            <p14:sldId id="260"/>
          </p14:sldIdLst>
        </p14:section>
        <p14:section name="VideoGame/App Descriptions" id="{5A212D12-10C7-47DE-A287-BC29814A75D4}">
          <p14:sldIdLst>
            <p14:sldId id="256"/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a Strouth" initials="DS" lastIdx="1" clrIdx="0">
    <p:extLst>
      <p:ext uri="{19B8F6BF-5375-455C-9EA6-DF929625EA0E}">
        <p15:presenceInfo xmlns:p15="http://schemas.microsoft.com/office/powerpoint/2012/main" userId="S-1-5-21-2994875558-459195724-1964723830-14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48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41B3597-BFB0-4BE6-BCA2-6FD9A827662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04E0B42-302A-4AE8-89A5-D20E61C31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23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17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93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76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30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43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47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25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7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4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89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18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C5DAF-C64A-4EE2-A52D-7A96000EC50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D65FF-F7B0-47EB-ACB7-D94F5F9C7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0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rb.org/ratings/ratings_guide.aspx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mmonsensemedia.org/blog/parents-ultimate-guide-to-fortnite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mmonsensemedia.org/blog/parents-ultimate-guide-to-roblox-0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mmonsensemedia.org/blog/parents-ultimate-guide-to-musically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97313" y="123986"/>
            <a:ext cx="3923654" cy="323914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5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81957" y="160018"/>
            <a:ext cx="3923654" cy="323914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7250" y="123986"/>
            <a:ext cx="3923654" cy="323914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67899" y="3500033"/>
            <a:ext cx="3923654" cy="323914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150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82606" y="3500033"/>
            <a:ext cx="3923654" cy="323914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150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97313" y="3500033"/>
            <a:ext cx="3923654" cy="323914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US" sz="150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9524525">
            <a:off x="874511" y="450898"/>
            <a:ext cx="2509135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Heavy" panose="020B0903020102020204" pitchFamily="34" charset="0"/>
              </a:rPr>
              <a:t>E</a:t>
            </a:r>
            <a:endParaRPr lang="en-US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898" y="123986"/>
            <a:ext cx="3923654" cy="52322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Franklin Gothic Heavy" panose="020B0903020102020204" pitchFamily="34" charset="0"/>
              </a:rPr>
              <a:t>EVERYONE</a:t>
            </a:r>
            <a:endParaRPr lang="en-US" sz="2800" dirty="0"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7899" y="2655246"/>
            <a:ext cx="3923654" cy="70788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Franklin Gothic Heavy" panose="020B0903020102020204" pitchFamily="34" charset="0"/>
              </a:rPr>
              <a:t>ESRB</a:t>
            </a:r>
            <a:endParaRPr lang="en-US" sz="4000" dirty="0">
              <a:latin typeface="Franklin Gothic Heavy" panose="020B0903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78074" y="123986"/>
            <a:ext cx="3923654" cy="52322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Franklin Gothic Heavy" panose="020B0903020102020204" pitchFamily="34" charset="0"/>
              </a:rPr>
              <a:t>EVERYONE 10+</a:t>
            </a:r>
            <a:endParaRPr lang="en-US" sz="2800" dirty="0">
              <a:latin typeface="Franklin Gothic Heavy" panose="020B0903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88250" y="134595"/>
            <a:ext cx="3923654" cy="52322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Franklin Gothic Heavy" panose="020B0903020102020204" pitchFamily="34" charset="0"/>
              </a:rPr>
              <a:t>TEEN</a:t>
            </a:r>
            <a:endParaRPr lang="en-US" sz="2800" dirty="0">
              <a:latin typeface="Franklin Gothic Heavy" panose="020B0903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87138" y="3487373"/>
            <a:ext cx="3923654" cy="52322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Franklin Gothic Heavy" panose="020B0903020102020204" pitchFamily="34" charset="0"/>
              </a:rPr>
              <a:t>ADULTS ONLY 18+</a:t>
            </a:r>
            <a:endParaRPr lang="en-US" sz="2800" dirty="0">
              <a:latin typeface="Franklin Gothic Heavy" panose="020B09030201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7250" y="3522690"/>
            <a:ext cx="3923654" cy="52322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Franklin Gothic Heavy" panose="020B0903020102020204" pitchFamily="34" charset="0"/>
              </a:rPr>
              <a:t>MATURE 17+</a:t>
            </a:r>
            <a:endParaRPr lang="en-US" sz="2800" dirty="0">
              <a:latin typeface="Franklin Gothic Heavy" panose="020B0903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97313" y="3500033"/>
            <a:ext cx="3923654" cy="52322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Franklin Gothic Heavy" panose="020B0903020102020204" pitchFamily="34" charset="0"/>
              </a:rPr>
              <a:t>RATING PENDING</a:t>
            </a:r>
            <a:endParaRPr lang="en-US" sz="2800" dirty="0">
              <a:latin typeface="Franklin Gothic Heavy" panose="020B0903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78074" y="2703938"/>
            <a:ext cx="3923654" cy="70788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Heavy" panose="020B0903020102020204" pitchFamily="34" charset="0"/>
              </a:rPr>
              <a:t>ESRB</a:t>
            </a:r>
            <a:endParaRPr 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97313" y="2723697"/>
            <a:ext cx="3923654" cy="70788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Franklin Gothic Heavy" panose="020B0903020102020204" pitchFamily="34" charset="0"/>
              </a:rPr>
              <a:t>ESRB</a:t>
            </a:r>
            <a:endParaRPr lang="en-US" sz="4000" dirty="0">
              <a:latin typeface="Franklin Gothic Heavy" panose="020B0903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0181" y="6031293"/>
            <a:ext cx="3923654" cy="70788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Franklin Gothic Heavy" panose="020B0903020102020204" pitchFamily="34" charset="0"/>
              </a:rPr>
              <a:t>ESRB</a:t>
            </a:r>
            <a:endParaRPr lang="en-US" sz="4000" dirty="0">
              <a:latin typeface="Franklin Gothic Heavy" panose="020B0903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78074" y="6018248"/>
            <a:ext cx="3923654" cy="70788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Franklin Gothic Heavy" panose="020B0903020102020204" pitchFamily="34" charset="0"/>
              </a:rPr>
              <a:t>ESRB</a:t>
            </a:r>
            <a:endParaRPr lang="en-US" sz="4000" dirty="0">
              <a:latin typeface="Franklin Gothic Heavy" panose="020B0903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97313" y="6014864"/>
            <a:ext cx="3923654" cy="70788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Franklin Gothic Heavy" panose="020B0903020102020204" pitchFamily="34" charset="0"/>
              </a:rPr>
              <a:t>ESRB</a:t>
            </a:r>
            <a:endParaRPr lang="en-US" sz="4000" dirty="0">
              <a:latin typeface="Franklin Gothic Heavy" panose="020B09030201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9100584">
            <a:off x="5242368" y="418610"/>
            <a:ext cx="130516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Heavy" panose="020B0903020102020204" pitchFamily="34" charset="0"/>
              </a:rPr>
              <a:t>E</a:t>
            </a:r>
            <a:endParaRPr lang="en-US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1025" name="TextBox 1024"/>
          <p:cNvSpPr txBox="1"/>
          <p:nvPr/>
        </p:nvSpPr>
        <p:spPr>
          <a:xfrm>
            <a:off x="8529331" y="1301858"/>
            <a:ext cx="2598452" cy="86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27" name="Rectangle 1026"/>
          <p:cNvSpPr/>
          <p:nvPr/>
        </p:nvSpPr>
        <p:spPr>
          <a:xfrm rot="19946288">
            <a:off x="9496058" y="490428"/>
            <a:ext cx="1088761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b="0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Heavy" panose="020B0903020102020204" pitchFamily="34" charset="0"/>
              </a:rPr>
              <a:t>T</a:t>
            </a:r>
            <a:endParaRPr lang="en-US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 rot="19946288">
            <a:off x="1240960" y="3837635"/>
            <a:ext cx="1802096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Heavy" panose="020B0903020102020204" pitchFamily="34" charset="0"/>
              </a:rPr>
              <a:t>M</a:t>
            </a:r>
            <a:endParaRPr lang="en-US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 rot="19946288">
            <a:off x="5189469" y="3837634"/>
            <a:ext cx="1410964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Heavy" panose="020B0903020102020204" pitchFamily="34" charset="0"/>
              </a:rPr>
              <a:t>A</a:t>
            </a:r>
            <a:endParaRPr lang="en-US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20945020">
            <a:off x="8775342" y="3798032"/>
            <a:ext cx="274947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Heavy" panose="020B0903020102020204" pitchFamily="34" charset="0"/>
              </a:rPr>
              <a:t>RP</a:t>
            </a:r>
            <a:endParaRPr lang="en-US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61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110038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141386"/>
            <a:ext cx="12192000" cy="110038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2282771"/>
            <a:ext cx="12192000" cy="110038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3424156"/>
            <a:ext cx="12192000" cy="110038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4580717"/>
            <a:ext cx="12192000" cy="110038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58" y="5737278"/>
            <a:ext cx="12192000" cy="110038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88009" y="248407"/>
            <a:ext cx="117477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Content is generally suitable for all ages. May contain minimal cartoon, fantasy or mild violence and/or infrequent use of mild language.					</a:t>
            </a:r>
            <a:r>
              <a:rPr lang="en-US" dirty="0" smtClean="0"/>
              <a:t>                        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www.esrb.org/ratings/ratings_guide.aspx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2142" y="1374617"/>
            <a:ext cx="117477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Content is generally suitable for ages 10 and up. May contain more cartoon, fantasy or mild violence, mild language and/or minimal suggestive themes</a:t>
            </a:r>
            <a:r>
              <a:rPr lang="en-US" dirty="0" smtClean="0"/>
              <a:t>.  </a:t>
            </a:r>
            <a:r>
              <a:rPr lang="en-US" dirty="0"/>
              <a:t>				</a:t>
            </a:r>
            <a:r>
              <a:rPr lang="en-US" dirty="0" smtClean="0"/>
              <a:t>                          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www.esrb.org/ratings/ratings_guide.aspx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2142" y="2444645"/>
            <a:ext cx="11823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Content is generally suitable for ages 13 and up. May contain violence, suggestive themes, crude humor, minimal blood, simulated gambling and/or infrequent use of strong language</a:t>
            </a:r>
            <a:r>
              <a:rPr lang="en-US" dirty="0" smtClean="0"/>
              <a:t>.                      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www.esrb.org/ratings/ratings_guide.aspx</a:t>
            </a:r>
            <a:r>
              <a:rPr lang="en-US" dirty="0" smtClean="0"/>
              <a:t>	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98342" y="3691403"/>
            <a:ext cx="11900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Content is generally suitable for ages 17 and up. May contain intense violence, blood and gore, sexual content and/or strong language</a:t>
            </a:r>
            <a:r>
              <a:rPr lang="en-US" dirty="0" smtClean="0"/>
              <a:t>.</a:t>
            </a:r>
            <a:r>
              <a:rPr lang="en-US" dirty="0"/>
              <a:t>			</a:t>
            </a:r>
            <a:r>
              <a:rPr lang="en-US" dirty="0" smtClean="0"/>
              <a:t>                   			         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www.esrb.org/ratings/ratings_guide.aspx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8009" y="4753247"/>
            <a:ext cx="11834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Content suitable only for adults ages 18 and up. May include prolonged scenes of intense violence, graphic sexual content and/or gambling with real currency</a:t>
            </a:r>
            <a:r>
              <a:rPr lang="en-US" dirty="0" smtClean="0"/>
              <a:t>.     </a:t>
            </a:r>
            <a:r>
              <a:rPr lang="en-US" dirty="0"/>
              <a:t>			</a:t>
            </a:r>
            <a:r>
              <a:rPr lang="en-US" dirty="0" smtClean="0"/>
              <a:t>                           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www.esrb.org/ratings/ratings_guide.aspx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22142" y="5752944"/>
            <a:ext cx="12052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yet assigned a final ESRB rating. Appears only in advertising, marketing and promotional materials related to a physical (e.g., boxed) video game that is expected to carry an ESRB rating, and should be replaced by a game's rating once it has been assigned.				</a:t>
            </a:r>
            <a:r>
              <a:rPr lang="en-US" dirty="0" smtClean="0"/>
              <a:t>                      		            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www.esrb.org/ratings/ratings_guide.aspx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037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454" y="464950"/>
            <a:ext cx="1153073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Fortnite</a:t>
            </a:r>
            <a:r>
              <a:rPr lang="en-US" sz="2400" b="1" dirty="0" smtClean="0"/>
              <a:t> Battle Royale</a:t>
            </a:r>
          </a:p>
          <a:p>
            <a:r>
              <a:rPr lang="en-US" sz="2400" b="1" dirty="0" smtClean="0"/>
              <a:t>Rated T-Teen (13 and up)</a:t>
            </a:r>
          </a:p>
          <a:p>
            <a:endParaRPr lang="en-US" sz="2400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person shooter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Up to 100 people matched in teams of 4 either randomly matched or friends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Compete to be the last man standing by killing off everyone else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Players collect weapons, build structures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“Storm” damages players outside of safety zone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Free to play but can purchase resources to gain advantage (V-Bucks)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Playground mode-practice game and features without fighting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Cartoon like graphics; bloodless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Online live chat feature with voice and text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Can be live streamed on Twitch (Social media platform-popular among celebrities)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Fun outfits and dances, changing landscapes weapons and challenges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r>
              <a:rPr lang="en-US" sz="2400" dirty="0" smtClean="0">
                <a:hlinkClick r:id="rId2"/>
              </a:rPr>
              <a:t>https://www.commonsensemedia.org/blog/parents-ultimate-guide-to-fortnite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0916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955" y="123986"/>
            <a:ext cx="11422251" cy="666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Roblox</a:t>
            </a:r>
            <a:endParaRPr lang="en-US" sz="2400" b="1" dirty="0" smtClean="0"/>
          </a:p>
          <a:p>
            <a:r>
              <a:rPr lang="en-US" sz="2400" b="1" dirty="0" smtClean="0"/>
              <a:t>Rated E-Everyone 10+</a:t>
            </a:r>
          </a:p>
          <a:p>
            <a:endParaRPr lang="en-US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Gamers create and contribute to games and activities; potential to make money from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Registration and fees required to develop avatar or to friend other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Can include </a:t>
            </a:r>
            <a:r>
              <a:rPr lang="en-US" sz="2300" dirty="0" err="1" smtClean="0"/>
              <a:t>weopons</a:t>
            </a:r>
            <a:endParaRPr lang="en-US" sz="23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Safe-chat mode for under 13; All chat filtered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Parent Log-in and account 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Users can create accounts without parent permission; age entered in the profile determines the content settings of the </a:t>
            </a:r>
            <a:r>
              <a:rPr lang="en-US" sz="2300" dirty="0" err="1" smtClean="0"/>
              <a:t>Roblox</a:t>
            </a:r>
            <a:r>
              <a:rPr lang="en-US" sz="2300" dirty="0" smtClean="0"/>
              <a:t> company-users can change these when no parental pin is set-up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Free to download; players can also earn and purchase </a:t>
            </a:r>
            <a:r>
              <a:rPr lang="en-US" sz="2300" dirty="0" err="1" smtClean="0"/>
              <a:t>Roblox</a:t>
            </a:r>
            <a:r>
              <a:rPr lang="en-US" sz="2300" dirty="0" smtClean="0"/>
              <a:t> to unlock game items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Information is collected, used and shared; limited parent choice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Variety of games-no genres categories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Online Dater (OD) feature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/>
              <a:t>Live streaming on Twitch, </a:t>
            </a:r>
            <a:r>
              <a:rPr lang="en-US" sz="2300" dirty="0" err="1" smtClean="0"/>
              <a:t>Miniclip</a:t>
            </a:r>
            <a:r>
              <a:rPr lang="en-US" sz="2300" dirty="0" smtClean="0"/>
              <a:t> and YouTube Gaming video uploads social media sits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 smtClean="0">
                <a:hlinkClick r:id="rId2"/>
              </a:rPr>
              <a:t>https://www.commonsensemedia.org/blog/parents-ultimate-guide-to-roblox-0</a:t>
            </a:r>
            <a:r>
              <a:rPr lang="en-US" sz="20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78397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966" y="216977"/>
            <a:ext cx="1167022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TikTok</a:t>
            </a:r>
            <a:r>
              <a:rPr lang="en-US" sz="2400" b="1" dirty="0" smtClean="0"/>
              <a:t>-Formerly “Musical.ly”</a:t>
            </a:r>
          </a:p>
          <a:p>
            <a:r>
              <a:rPr lang="en-US" sz="2400" b="1" dirty="0" smtClean="0"/>
              <a:t>Rated</a:t>
            </a:r>
            <a:r>
              <a:rPr lang="en-US" dirty="0" smtClean="0"/>
              <a:t> </a:t>
            </a:r>
            <a:r>
              <a:rPr lang="en-US" sz="2400" dirty="0" smtClean="0"/>
              <a:t>12+ on the Apple app store an “teen Maturity” on Google Play (app developers fill out a form describing their application-rating is generated by the </a:t>
            </a:r>
            <a:r>
              <a:rPr lang="en-US" sz="2400" smtClean="0"/>
              <a:t>app provider)</a:t>
            </a:r>
            <a:endParaRPr lang="en-US" sz="2400" dirty="0" smtClean="0"/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Social Network for sharing user-generated music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Create and upload videos, remix other’s work and browse content-popular music and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Separate app for users entering their age under 13; only browse curated videos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Live stream via </a:t>
            </a:r>
            <a:r>
              <a:rPr lang="en-US" sz="2400" dirty="0" err="1" smtClean="0"/>
              <a:t>LiveMe</a:t>
            </a:r>
            <a:r>
              <a:rPr lang="en-US" sz="2400" dirty="0" smtClean="0"/>
              <a:t> (live chat video);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Company requires delete account request with phone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Privacy policies and terms of service change frequently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Duet features, stickers and animations can be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Videos can be shared privately or publically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Users can purchase in-app currency to buy digital gifts  for favorite live streamers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Account is public by default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>
                <a:hlinkClick r:id="rId2"/>
              </a:rPr>
              <a:t>https://www.commonsensemedia.org/blog/parents-ultimate-guide-to-musically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0065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594</Words>
  <Application>Microsoft Office PowerPoint</Application>
  <PresentationFormat>Widescreen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Franklin Gothic Heavy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22</cp:revision>
  <cp:lastPrinted>2019-03-25T23:18:06Z</cp:lastPrinted>
  <dcterms:created xsi:type="dcterms:W3CDTF">2019-03-11T18:04:42Z</dcterms:created>
  <dcterms:modified xsi:type="dcterms:W3CDTF">2019-03-25T23:22:54Z</dcterms:modified>
</cp:coreProperties>
</file>