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7019925" cy="9305925"/>
  <p:defaultTextStyle>
    <a:defPPr>
      <a:defRPr lang="es-MX"/>
    </a:defPPr>
    <a:lvl1pPr marL="0" algn="l" defTabSz="91431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9" algn="l" defTabSz="91431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18" algn="l" defTabSz="91431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77" algn="l" defTabSz="91431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37" algn="l" defTabSz="91431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97" algn="l" defTabSz="91431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56" algn="l" defTabSz="91431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15" algn="l" defTabSz="91431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74" algn="l" defTabSz="91431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nnifer Castro" initials="JC" lastIdx="17" clrIdx="0"/>
  <p:cmAuthor id="1" name="Rosie Figueroa" initials="RF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030" y="6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4CB48-9D00-49F7-9A8C-D11A2CB58903}" type="datetimeFigureOut">
              <a:rPr lang="es-MX" smtClean="0"/>
              <a:pPr/>
              <a:t>06/04/2016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F861-B614-4252-9963-9F938924AB88}" type="slidenum">
              <a:rPr lang="es-MX" smtClean="0"/>
              <a:pPr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4736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4CB48-9D00-49F7-9A8C-D11A2CB58903}" type="datetimeFigureOut">
              <a:rPr lang="es-MX" smtClean="0"/>
              <a:pPr/>
              <a:t>06/04/2016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F861-B614-4252-9963-9F938924AB88}" type="slidenum">
              <a:rPr lang="es-MX" smtClean="0"/>
              <a:pPr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5346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4CB48-9D00-49F7-9A8C-D11A2CB58903}" type="datetimeFigureOut">
              <a:rPr lang="es-MX" smtClean="0"/>
              <a:pPr/>
              <a:t>06/04/2016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F861-B614-4252-9963-9F938924AB88}" type="slidenum">
              <a:rPr lang="es-MX" smtClean="0"/>
              <a:pPr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460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4CB48-9D00-49F7-9A8C-D11A2CB58903}" type="datetimeFigureOut">
              <a:rPr lang="es-MX" smtClean="0"/>
              <a:pPr/>
              <a:t>06/04/2016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F861-B614-4252-9963-9F938924AB88}" type="slidenum">
              <a:rPr lang="es-MX" smtClean="0"/>
              <a:pPr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76717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9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9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4CB48-9D00-49F7-9A8C-D11A2CB58903}" type="datetimeFigureOut">
              <a:rPr lang="es-MX" smtClean="0"/>
              <a:pPr/>
              <a:t>06/04/2016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F861-B614-4252-9963-9F938924AB88}" type="slidenum">
              <a:rPr lang="es-MX" smtClean="0"/>
              <a:pPr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4668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4CB48-9D00-49F7-9A8C-D11A2CB58903}" type="datetimeFigureOut">
              <a:rPr lang="es-MX" smtClean="0"/>
              <a:pPr/>
              <a:t>06/04/2016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F861-B614-4252-9963-9F938924AB88}" type="slidenum">
              <a:rPr lang="es-MX" smtClean="0"/>
              <a:pPr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47782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8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9" indent="0">
              <a:buNone/>
              <a:defRPr sz="2000" b="1"/>
            </a:lvl2pPr>
            <a:lvl3pPr marL="914318" indent="0">
              <a:buNone/>
              <a:defRPr sz="1800" b="1"/>
            </a:lvl3pPr>
            <a:lvl4pPr marL="1371477" indent="0">
              <a:buNone/>
              <a:defRPr sz="1600" b="1"/>
            </a:lvl4pPr>
            <a:lvl5pPr marL="1828637" indent="0">
              <a:buNone/>
              <a:defRPr sz="1600" b="1"/>
            </a:lvl5pPr>
            <a:lvl6pPr marL="2285797" indent="0">
              <a:buNone/>
              <a:defRPr sz="1600" b="1"/>
            </a:lvl6pPr>
            <a:lvl7pPr marL="2742956" indent="0">
              <a:buNone/>
              <a:defRPr sz="1600" b="1"/>
            </a:lvl7pPr>
            <a:lvl8pPr marL="3200115" indent="0">
              <a:buNone/>
              <a:defRPr sz="1600" b="1"/>
            </a:lvl8pPr>
            <a:lvl9pPr marL="365727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4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8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9" indent="0">
              <a:buNone/>
              <a:defRPr sz="2000" b="1"/>
            </a:lvl2pPr>
            <a:lvl3pPr marL="914318" indent="0">
              <a:buNone/>
              <a:defRPr sz="1800" b="1"/>
            </a:lvl3pPr>
            <a:lvl4pPr marL="1371477" indent="0">
              <a:buNone/>
              <a:defRPr sz="1600" b="1"/>
            </a:lvl4pPr>
            <a:lvl5pPr marL="1828637" indent="0">
              <a:buNone/>
              <a:defRPr sz="1600" b="1"/>
            </a:lvl5pPr>
            <a:lvl6pPr marL="2285797" indent="0">
              <a:buNone/>
              <a:defRPr sz="1600" b="1"/>
            </a:lvl6pPr>
            <a:lvl7pPr marL="2742956" indent="0">
              <a:buNone/>
              <a:defRPr sz="1600" b="1"/>
            </a:lvl7pPr>
            <a:lvl8pPr marL="3200115" indent="0">
              <a:buNone/>
              <a:defRPr sz="1600" b="1"/>
            </a:lvl8pPr>
            <a:lvl9pPr marL="365727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4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4CB48-9D00-49F7-9A8C-D11A2CB58903}" type="datetimeFigureOut">
              <a:rPr lang="es-MX" smtClean="0"/>
              <a:pPr/>
              <a:t>06/04/2016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F861-B614-4252-9963-9F938924AB88}" type="slidenum">
              <a:rPr lang="es-MX" smtClean="0"/>
              <a:pPr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16097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4CB48-9D00-49F7-9A8C-D11A2CB58903}" type="datetimeFigureOut">
              <a:rPr lang="es-MX" smtClean="0"/>
              <a:pPr/>
              <a:t>06/04/2016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F861-B614-4252-9963-9F938924AB88}" type="slidenum">
              <a:rPr lang="es-MX" smtClean="0"/>
              <a:pPr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2565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4CB48-9D00-49F7-9A8C-D11A2CB58903}" type="datetimeFigureOut">
              <a:rPr lang="es-MX" smtClean="0"/>
              <a:pPr/>
              <a:t>06/04/2016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F861-B614-4252-9963-9F938924AB88}" type="slidenum">
              <a:rPr lang="es-MX" smtClean="0"/>
              <a:pPr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71038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8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8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159" indent="0">
              <a:buNone/>
              <a:defRPr sz="1200"/>
            </a:lvl2pPr>
            <a:lvl3pPr marL="914318" indent="0">
              <a:buNone/>
              <a:defRPr sz="1000"/>
            </a:lvl3pPr>
            <a:lvl4pPr marL="1371477" indent="0">
              <a:buNone/>
              <a:defRPr sz="900"/>
            </a:lvl4pPr>
            <a:lvl5pPr marL="1828637" indent="0">
              <a:buNone/>
              <a:defRPr sz="900"/>
            </a:lvl5pPr>
            <a:lvl6pPr marL="2285797" indent="0">
              <a:buNone/>
              <a:defRPr sz="900"/>
            </a:lvl6pPr>
            <a:lvl7pPr marL="2742956" indent="0">
              <a:buNone/>
              <a:defRPr sz="900"/>
            </a:lvl7pPr>
            <a:lvl8pPr marL="3200115" indent="0">
              <a:buNone/>
              <a:defRPr sz="900"/>
            </a:lvl8pPr>
            <a:lvl9pPr marL="365727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4CB48-9D00-49F7-9A8C-D11A2CB58903}" type="datetimeFigureOut">
              <a:rPr lang="es-MX" smtClean="0"/>
              <a:pPr/>
              <a:t>06/04/2016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F861-B614-4252-9963-9F938924AB88}" type="slidenum">
              <a:rPr lang="es-MX" smtClean="0"/>
              <a:pPr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40227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159" indent="0">
              <a:buNone/>
              <a:defRPr sz="2800"/>
            </a:lvl2pPr>
            <a:lvl3pPr marL="914318" indent="0">
              <a:buNone/>
              <a:defRPr sz="2400"/>
            </a:lvl3pPr>
            <a:lvl4pPr marL="1371477" indent="0">
              <a:buNone/>
              <a:defRPr sz="2000"/>
            </a:lvl4pPr>
            <a:lvl5pPr marL="1828637" indent="0">
              <a:buNone/>
              <a:defRPr sz="2000"/>
            </a:lvl5pPr>
            <a:lvl6pPr marL="2285797" indent="0">
              <a:buNone/>
              <a:defRPr sz="2000"/>
            </a:lvl6pPr>
            <a:lvl7pPr marL="2742956" indent="0">
              <a:buNone/>
              <a:defRPr sz="2000"/>
            </a:lvl7pPr>
            <a:lvl8pPr marL="3200115" indent="0">
              <a:buNone/>
              <a:defRPr sz="2000"/>
            </a:lvl8pPr>
            <a:lvl9pPr marL="3657274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159" indent="0">
              <a:buNone/>
              <a:defRPr sz="1200"/>
            </a:lvl2pPr>
            <a:lvl3pPr marL="914318" indent="0">
              <a:buNone/>
              <a:defRPr sz="1000"/>
            </a:lvl3pPr>
            <a:lvl4pPr marL="1371477" indent="0">
              <a:buNone/>
              <a:defRPr sz="900"/>
            </a:lvl4pPr>
            <a:lvl5pPr marL="1828637" indent="0">
              <a:buNone/>
              <a:defRPr sz="900"/>
            </a:lvl5pPr>
            <a:lvl6pPr marL="2285797" indent="0">
              <a:buNone/>
              <a:defRPr sz="900"/>
            </a:lvl6pPr>
            <a:lvl7pPr marL="2742956" indent="0">
              <a:buNone/>
              <a:defRPr sz="900"/>
            </a:lvl7pPr>
            <a:lvl8pPr marL="3200115" indent="0">
              <a:buNone/>
              <a:defRPr sz="900"/>
            </a:lvl8pPr>
            <a:lvl9pPr marL="365727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4CB48-9D00-49F7-9A8C-D11A2CB58903}" type="datetimeFigureOut">
              <a:rPr lang="es-MX" smtClean="0"/>
              <a:pPr/>
              <a:t>06/04/2016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F861-B614-4252-9963-9F938924AB88}" type="slidenum">
              <a:rPr lang="es-MX" smtClean="0"/>
              <a:pPr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5346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32" tIns="45716" rIns="91432" bIns="4571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5"/>
            <a:ext cx="1600200" cy="486833"/>
          </a:xfrm>
          <a:prstGeom prst="rect">
            <a:avLst/>
          </a:prstGeom>
        </p:spPr>
        <p:txBody>
          <a:bodyPr vert="horz" lIns="91432" tIns="45716" rIns="91432" bIns="4571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4CB48-9D00-49F7-9A8C-D11A2CB58903}" type="datetimeFigureOut">
              <a:rPr lang="es-MX" smtClean="0"/>
              <a:pPr/>
              <a:t>06/04/2016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5"/>
            <a:ext cx="2171700" cy="486833"/>
          </a:xfrm>
          <a:prstGeom prst="rect">
            <a:avLst/>
          </a:prstGeom>
        </p:spPr>
        <p:txBody>
          <a:bodyPr vert="horz" lIns="91432" tIns="45716" rIns="91432" bIns="4571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5"/>
            <a:ext cx="1600200" cy="486833"/>
          </a:xfrm>
          <a:prstGeom prst="rect">
            <a:avLst/>
          </a:prstGeom>
        </p:spPr>
        <p:txBody>
          <a:bodyPr vert="horz" lIns="91432" tIns="45716" rIns="91432" bIns="4571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FF861-B614-4252-9963-9F938924AB88}" type="slidenum">
              <a:rPr lang="es-MX" smtClean="0"/>
              <a:pPr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664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1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0" indent="-342870" algn="l" defTabSz="91431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83" indent="-285724" algn="l" defTabSz="914318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98" indent="-228580" algn="l" defTabSz="91431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57" indent="-228580" algn="l" defTabSz="914318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17" indent="-228580" algn="l" defTabSz="914318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76" indent="-228580" algn="l" defTabSz="91431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35" indent="-228580" algn="l" defTabSz="91431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95" indent="-228580" algn="l" defTabSz="91431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54" indent="-228580" algn="l" defTabSz="91431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9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7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37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97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56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15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74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321" y="616296"/>
            <a:ext cx="3235280" cy="1533011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5" name="TextBox 4"/>
          <p:cNvSpPr txBox="1"/>
          <p:nvPr/>
        </p:nvSpPr>
        <p:spPr>
          <a:xfrm>
            <a:off x="1879508" y="-76200"/>
            <a:ext cx="2676180" cy="532639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800" b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Stimulant Bottle</a:t>
            </a:r>
            <a:endParaRPr lang="es-MX" sz="2800" b="1" u="sng" dirty="0">
              <a:solidFill>
                <a:schemeClr val="tx2">
                  <a:lumMod val="60000"/>
                  <a:lumOff val="40000"/>
                </a:schemeClr>
              </a:solidFill>
              <a:latin typeface="Garamond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4158" y="277743"/>
            <a:ext cx="1733134" cy="342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1600" dirty="0"/>
              <a:t>For OUTSIDE label:</a:t>
            </a:r>
            <a:endParaRPr lang="es-MX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2244" y="625822"/>
            <a:ext cx="3225166" cy="1523486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en-US" sz="1600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Stimulants</a:t>
            </a:r>
          </a:p>
          <a:p>
            <a:r>
              <a:rPr lang="en-US" sz="1100" dirty="0" smtClean="0"/>
              <a:t>If used correctly, these </a:t>
            </a:r>
            <a:r>
              <a:rPr lang="en-US" sz="1100" dirty="0"/>
              <a:t>amphetamines increase the amounts of circulating brain chemicals that raise blood pressure and heart rate, speed up breathing, decrease appetite and deprive the user of sleep.</a:t>
            </a:r>
          </a:p>
          <a:p>
            <a:r>
              <a:rPr lang="en-US" sz="1100" dirty="0" smtClean="0"/>
              <a:t>Medically </a:t>
            </a:r>
            <a:r>
              <a:rPr lang="en-US" sz="1100" dirty="0"/>
              <a:t>useful for: treating attention deficit/hyperactivity disorder (ADHD), narcolepsy; short-term treatment of obesity.</a:t>
            </a:r>
            <a:endParaRPr lang="es-MX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4691409" y="193949"/>
            <a:ext cx="1552315" cy="342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1600" dirty="0"/>
              <a:t>For INSIDE label:</a:t>
            </a:r>
            <a:endParaRPr lang="es-MX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647958" y="3873597"/>
            <a:ext cx="1158394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Addictive</a:t>
            </a:r>
            <a:endParaRPr lang="es-MX" sz="2000" dirty="0"/>
          </a:p>
        </p:txBody>
      </p:sp>
      <p:sp>
        <p:nvSpPr>
          <p:cNvPr id="14" name="Rectangle 13"/>
          <p:cNvSpPr/>
          <p:nvPr/>
        </p:nvSpPr>
        <p:spPr>
          <a:xfrm>
            <a:off x="40005" y="8305800"/>
            <a:ext cx="2686050" cy="816103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15" name="TextBox 14"/>
          <p:cNvSpPr txBox="1"/>
          <p:nvPr/>
        </p:nvSpPr>
        <p:spPr>
          <a:xfrm>
            <a:off x="51436" y="4779996"/>
            <a:ext cx="2676758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Increase Blood Pressure</a:t>
            </a:r>
            <a:endParaRPr lang="es-MX" sz="2000" dirty="0"/>
          </a:p>
        </p:txBody>
      </p:sp>
      <p:sp>
        <p:nvSpPr>
          <p:cNvPr id="16" name="Rectangle 15"/>
          <p:cNvSpPr/>
          <p:nvPr/>
        </p:nvSpPr>
        <p:spPr>
          <a:xfrm>
            <a:off x="51435" y="7391401"/>
            <a:ext cx="2686050" cy="816103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17" name="Rectangle 16"/>
          <p:cNvSpPr/>
          <p:nvPr/>
        </p:nvSpPr>
        <p:spPr>
          <a:xfrm>
            <a:off x="34290" y="6456427"/>
            <a:ext cx="2686050" cy="816103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18" name="Rectangle 17"/>
          <p:cNvSpPr/>
          <p:nvPr/>
        </p:nvSpPr>
        <p:spPr>
          <a:xfrm>
            <a:off x="24765" y="5522976"/>
            <a:ext cx="2686050" cy="816103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19" name="Rectangle 18"/>
          <p:cNvSpPr/>
          <p:nvPr/>
        </p:nvSpPr>
        <p:spPr>
          <a:xfrm>
            <a:off x="23709" y="4572001"/>
            <a:ext cx="2686050" cy="816103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20" name="Rectangle 19"/>
          <p:cNvSpPr/>
          <p:nvPr/>
        </p:nvSpPr>
        <p:spPr>
          <a:xfrm>
            <a:off x="-10349" y="3657601"/>
            <a:ext cx="2686050" cy="816103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21" name="TextBox 20"/>
          <p:cNvSpPr txBox="1"/>
          <p:nvPr/>
        </p:nvSpPr>
        <p:spPr>
          <a:xfrm>
            <a:off x="285150" y="5730972"/>
            <a:ext cx="2218621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Feelings of Hostility</a:t>
            </a:r>
            <a:endParaRPr lang="es-MX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658971" y="6680394"/>
            <a:ext cx="1470980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Intense Fear</a:t>
            </a:r>
            <a:endParaRPr lang="es-MX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806651" y="7599396"/>
            <a:ext cx="1095621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Paranoia</a:t>
            </a:r>
            <a:endParaRPr lang="es-MX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23709" y="8359907"/>
            <a:ext cx="2723302" cy="707886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ctr"/>
            <a:r>
              <a:rPr lang="en-US" sz="2000" dirty="0"/>
              <a:t>Dangerously High Body Temperature</a:t>
            </a:r>
            <a:endParaRPr lang="es-MX" sz="2000" dirty="0"/>
          </a:p>
        </p:txBody>
      </p:sp>
      <p:sp>
        <p:nvSpPr>
          <p:cNvPr id="25" name="Rectangle 24"/>
          <p:cNvSpPr/>
          <p:nvPr/>
        </p:nvSpPr>
        <p:spPr>
          <a:xfrm>
            <a:off x="34290" y="2743201"/>
            <a:ext cx="2686050" cy="816103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26" name="Rectangle 25"/>
          <p:cNvSpPr/>
          <p:nvPr/>
        </p:nvSpPr>
        <p:spPr>
          <a:xfrm>
            <a:off x="4139725" y="4572001"/>
            <a:ext cx="2686050" cy="816103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27" name="Rectangle 26"/>
          <p:cNvSpPr/>
          <p:nvPr/>
        </p:nvSpPr>
        <p:spPr>
          <a:xfrm>
            <a:off x="4161120" y="5522976"/>
            <a:ext cx="2686050" cy="816103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28" name="Rectangle 27"/>
          <p:cNvSpPr/>
          <p:nvPr/>
        </p:nvSpPr>
        <p:spPr>
          <a:xfrm>
            <a:off x="4180651" y="6456426"/>
            <a:ext cx="2686050" cy="816103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29" name="Rectangle 28"/>
          <p:cNvSpPr/>
          <p:nvPr/>
        </p:nvSpPr>
        <p:spPr>
          <a:xfrm>
            <a:off x="4171950" y="7389876"/>
            <a:ext cx="2686050" cy="816103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30" name="Rectangle 29"/>
          <p:cNvSpPr/>
          <p:nvPr/>
        </p:nvSpPr>
        <p:spPr>
          <a:xfrm>
            <a:off x="4139725" y="8305800"/>
            <a:ext cx="2686050" cy="816103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31" name="Rectangle 30"/>
          <p:cNvSpPr/>
          <p:nvPr/>
        </p:nvSpPr>
        <p:spPr>
          <a:xfrm>
            <a:off x="3383224" y="1229258"/>
            <a:ext cx="3463946" cy="699148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32" name="TextBox 31"/>
          <p:cNvSpPr txBox="1"/>
          <p:nvPr/>
        </p:nvSpPr>
        <p:spPr>
          <a:xfrm>
            <a:off x="3374181" y="1215910"/>
            <a:ext cx="3492521" cy="553990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AZ Law: </a:t>
            </a:r>
            <a:r>
              <a:rPr lang="en-US" sz="900" dirty="0"/>
              <a:t>ARS 13-3406: A person shall not knowingly possess or use a prescription-only drug unless the person </a:t>
            </a:r>
            <a:r>
              <a:rPr lang="en-US" sz="900" dirty="0" smtClean="0"/>
              <a:t>has </a:t>
            </a:r>
            <a:r>
              <a:rPr lang="en-US" sz="900" dirty="0"/>
              <a:t>the prescription-only drug </a:t>
            </a:r>
            <a:r>
              <a:rPr lang="en-US" sz="900" dirty="0" smtClean="0"/>
              <a:t>by a </a:t>
            </a:r>
            <a:r>
              <a:rPr lang="en-US" sz="900" dirty="0"/>
              <a:t>valid prescription </a:t>
            </a:r>
            <a:r>
              <a:rPr lang="en-US" sz="900" dirty="0" smtClean="0"/>
              <a:t>licensed doctor. </a:t>
            </a:r>
            <a:r>
              <a:rPr lang="en-US" sz="900" dirty="0"/>
              <a:t>Class 1 misdemeanor</a:t>
            </a:r>
            <a:endParaRPr lang="es-MX" sz="900" dirty="0"/>
          </a:p>
        </p:txBody>
      </p:sp>
      <p:sp>
        <p:nvSpPr>
          <p:cNvPr id="33" name="TextBox 32"/>
          <p:cNvSpPr txBox="1"/>
          <p:nvPr/>
        </p:nvSpPr>
        <p:spPr>
          <a:xfrm>
            <a:off x="134158" y="2951196"/>
            <a:ext cx="2197076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Irregular Heartbeat</a:t>
            </a:r>
            <a:endParaRPr lang="es-MX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4237694" y="8493190"/>
            <a:ext cx="2471061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Cardiovascular Failure</a:t>
            </a:r>
            <a:endParaRPr lang="es-MX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5034241" y="7616892"/>
            <a:ext cx="939809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Seizure</a:t>
            </a:r>
            <a:endParaRPr lang="es-MX" sz="2000" dirty="0"/>
          </a:p>
        </p:txBody>
      </p:sp>
      <p:sp>
        <p:nvSpPr>
          <p:cNvPr id="36" name="TextBox 35"/>
          <p:cNvSpPr txBox="1"/>
          <p:nvPr/>
        </p:nvSpPr>
        <p:spPr>
          <a:xfrm>
            <a:off x="4952846" y="6683763"/>
            <a:ext cx="1141659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Insomnia</a:t>
            </a:r>
            <a:endParaRPr lang="es-MX" sz="2000" dirty="0"/>
          </a:p>
        </p:txBody>
      </p:sp>
      <p:sp>
        <p:nvSpPr>
          <p:cNvPr id="37" name="TextBox 36"/>
          <p:cNvSpPr txBox="1"/>
          <p:nvPr/>
        </p:nvSpPr>
        <p:spPr>
          <a:xfrm>
            <a:off x="4418142" y="5730972"/>
            <a:ext cx="2172005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Digestive Problems</a:t>
            </a:r>
            <a:endParaRPr lang="es-MX" sz="2000" dirty="0"/>
          </a:p>
        </p:txBody>
      </p:sp>
      <p:sp>
        <p:nvSpPr>
          <p:cNvPr id="38" name="TextBox 37"/>
          <p:cNvSpPr txBox="1"/>
          <p:nvPr/>
        </p:nvSpPr>
        <p:spPr>
          <a:xfrm>
            <a:off x="4279445" y="4786411"/>
            <a:ext cx="2495555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Erratic Weight Change</a:t>
            </a:r>
            <a:endParaRPr lang="es-MX" sz="2000" dirty="0"/>
          </a:p>
        </p:txBody>
      </p:sp>
      <p:sp>
        <p:nvSpPr>
          <p:cNvPr id="39" name="Rectangle 38"/>
          <p:cNvSpPr/>
          <p:nvPr/>
        </p:nvSpPr>
        <p:spPr>
          <a:xfrm>
            <a:off x="3361829" y="2044053"/>
            <a:ext cx="3463946" cy="699148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40" name="Rectangle 39"/>
          <p:cNvSpPr/>
          <p:nvPr/>
        </p:nvSpPr>
        <p:spPr>
          <a:xfrm>
            <a:off x="3339132" y="2860156"/>
            <a:ext cx="3463946" cy="699148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43" name="Rectangle 42"/>
          <p:cNvSpPr/>
          <p:nvPr/>
        </p:nvSpPr>
        <p:spPr>
          <a:xfrm>
            <a:off x="3390076" y="2050703"/>
            <a:ext cx="3429000" cy="553990"/>
          </a:xfrm>
          <a:prstGeom prst="rect">
            <a:avLst/>
          </a:prstGeom>
        </p:spPr>
        <p:txBody>
          <a:bodyPr lIns="91432" tIns="45716" rIns="91432" bIns="45716">
            <a:spAutoFit/>
          </a:bodyPr>
          <a:lstStyle/>
          <a:p>
            <a:pPr lvl="0"/>
            <a:r>
              <a:rPr lang="en-US" sz="1200" b="1" dirty="0">
                <a:solidFill>
                  <a:srgbClr val="1F497D">
                    <a:lumMod val="60000"/>
                    <a:lumOff val="40000"/>
                  </a:srgbClr>
                </a:solidFill>
              </a:rPr>
              <a:t>AZ Law: </a:t>
            </a:r>
            <a:r>
              <a:rPr lang="en-US" sz="900" dirty="0">
                <a:solidFill>
                  <a:prstClr val="black"/>
                </a:solidFill>
              </a:rPr>
              <a:t>ARS 13-3406.5: A person shall not knowingly administer a prescription-only drug to another person whose possession or use of the prescription-only drug violates AZ law. Class 1 misdemeanor</a:t>
            </a:r>
            <a:endParaRPr lang="es-MX" sz="900" dirty="0">
              <a:solidFill>
                <a:prstClr val="black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400697" y="2863480"/>
            <a:ext cx="3429000" cy="692489"/>
          </a:xfrm>
          <a:prstGeom prst="rect">
            <a:avLst/>
          </a:prstGeom>
        </p:spPr>
        <p:txBody>
          <a:bodyPr lIns="91432" tIns="45716" rIns="91432" bIns="45716">
            <a:spAutoFit/>
          </a:bodyPr>
          <a:lstStyle/>
          <a:p>
            <a:pPr lvl="0"/>
            <a:r>
              <a:rPr lang="en-US" sz="1200" b="1" dirty="0">
                <a:solidFill>
                  <a:srgbClr val="1F497D">
                    <a:lumMod val="60000"/>
                    <a:lumOff val="40000"/>
                  </a:srgbClr>
                </a:solidFill>
              </a:rPr>
              <a:t>Statistic: </a:t>
            </a:r>
            <a:r>
              <a:rPr lang="en-US" sz="900" dirty="0">
                <a:solidFill>
                  <a:prstClr val="black"/>
                </a:solidFill>
              </a:rPr>
              <a:t>Almost 23% of youths who used stimulants non-medically in the past year experienced a major depressive episode </a:t>
            </a:r>
            <a:r>
              <a:rPr lang="en-US" sz="900" dirty="0" smtClean="0">
                <a:solidFill>
                  <a:prstClr val="black"/>
                </a:solidFill>
              </a:rPr>
              <a:t>compared </a:t>
            </a:r>
            <a:r>
              <a:rPr lang="en-US" sz="900" dirty="0">
                <a:solidFill>
                  <a:prstClr val="black"/>
                </a:solidFill>
              </a:rPr>
              <a:t>with 8.1% of youth who did not use stimulants non-medically in that period. (NSDUH Report)</a:t>
            </a:r>
            <a:endParaRPr lang="es-MX" sz="900" dirty="0">
              <a:solidFill>
                <a:prstClr val="black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9375" y="2269596"/>
            <a:ext cx="1552315" cy="342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1600" dirty="0"/>
              <a:t>For INSIDE label: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3758002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321" y="616297"/>
            <a:ext cx="3159079" cy="1212503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5" name="TextBox 4"/>
          <p:cNvSpPr txBox="1"/>
          <p:nvPr/>
        </p:nvSpPr>
        <p:spPr>
          <a:xfrm>
            <a:off x="1092069" y="-85724"/>
            <a:ext cx="4959197" cy="532639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800" b="1" u="sng" dirty="0">
                <a:solidFill>
                  <a:srgbClr val="C00000"/>
                </a:solidFill>
                <a:latin typeface="Garamond" pitchFamily="18" charset="0"/>
              </a:rPr>
              <a:t>Sedatives &amp; Tranquilizer Bottle</a:t>
            </a:r>
            <a:endParaRPr lang="es-MX" sz="2800" b="1" u="sng" dirty="0">
              <a:solidFill>
                <a:srgbClr val="C00000"/>
              </a:solidFill>
              <a:latin typeface="Garamond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4158" y="277743"/>
            <a:ext cx="1733134" cy="342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1600" dirty="0"/>
              <a:t>For OUTSIDE label:</a:t>
            </a:r>
            <a:endParaRPr lang="es-MX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1435" y="661912"/>
            <a:ext cx="3148965" cy="1138765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en-US" sz="1600" b="1" u="sng" dirty="0">
                <a:solidFill>
                  <a:srgbClr val="C00000"/>
                </a:solidFill>
              </a:rPr>
              <a:t>Sedatives, Sedative-hypnotics &amp; tranquilizers</a:t>
            </a:r>
          </a:p>
          <a:p>
            <a:r>
              <a:rPr lang="en-US" sz="1200" dirty="0" smtClean="0"/>
              <a:t>If used correctly, this drug will affect </a:t>
            </a:r>
            <a:r>
              <a:rPr lang="en-US" sz="1200" dirty="0"/>
              <a:t>brain systems to produce a drowsy or calming effect, sometimes to the point of inducing sleep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4486674" y="923305"/>
            <a:ext cx="1552315" cy="342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1600" dirty="0"/>
              <a:t>For INSIDE label:</a:t>
            </a:r>
            <a:endParaRPr lang="es-MX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647958" y="3873597"/>
            <a:ext cx="1158394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Addictive</a:t>
            </a:r>
            <a:endParaRPr lang="es-MX" sz="2000" dirty="0"/>
          </a:p>
        </p:txBody>
      </p:sp>
      <p:sp>
        <p:nvSpPr>
          <p:cNvPr id="14" name="Rectangle 13"/>
          <p:cNvSpPr/>
          <p:nvPr/>
        </p:nvSpPr>
        <p:spPr>
          <a:xfrm>
            <a:off x="40005" y="8305800"/>
            <a:ext cx="2686050" cy="816103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15" name="TextBox 14"/>
          <p:cNvSpPr txBox="1"/>
          <p:nvPr/>
        </p:nvSpPr>
        <p:spPr>
          <a:xfrm>
            <a:off x="806652" y="4822957"/>
            <a:ext cx="946478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Fatigue</a:t>
            </a:r>
            <a:endParaRPr lang="es-MX" sz="2000" dirty="0"/>
          </a:p>
        </p:txBody>
      </p:sp>
      <p:sp>
        <p:nvSpPr>
          <p:cNvPr id="16" name="Rectangle 15"/>
          <p:cNvSpPr/>
          <p:nvPr/>
        </p:nvSpPr>
        <p:spPr>
          <a:xfrm>
            <a:off x="51435" y="7391401"/>
            <a:ext cx="2686050" cy="816103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17" name="Rectangle 16"/>
          <p:cNvSpPr/>
          <p:nvPr/>
        </p:nvSpPr>
        <p:spPr>
          <a:xfrm>
            <a:off x="34290" y="6456427"/>
            <a:ext cx="2686050" cy="816103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18" name="Rectangle 17"/>
          <p:cNvSpPr/>
          <p:nvPr/>
        </p:nvSpPr>
        <p:spPr>
          <a:xfrm>
            <a:off x="24765" y="5522976"/>
            <a:ext cx="2686050" cy="816103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19" name="Rectangle 18"/>
          <p:cNvSpPr/>
          <p:nvPr/>
        </p:nvSpPr>
        <p:spPr>
          <a:xfrm>
            <a:off x="41320" y="4572001"/>
            <a:ext cx="2686050" cy="816103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20" name="Rectangle 19"/>
          <p:cNvSpPr/>
          <p:nvPr/>
        </p:nvSpPr>
        <p:spPr>
          <a:xfrm>
            <a:off x="-10349" y="3657601"/>
            <a:ext cx="2686050" cy="816103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21" name="TextBox 20"/>
          <p:cNvSpPr txBox="1"/>
          <p:nvPr/>
        </p:nvSpPr>
        <p:spPr>
          <a:xfrm>
            <a:off x="285150" y="5730972"/>
            <a:ext cx="2007857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Slowed Breathing</a:t>
            </a:r>
            <a:endParaRPr lang="es-MX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230531" y="6664421"/>
            <a:ext cx="2326791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Lack of Coordination</a:t>
            </a:r>
            <a:endParaRPr lang="es-MX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415831" y="7597842"/>
            <a:ext cx="2009701" cy="400101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Suicidal </a:t>
            </a:r>
            <a:r>
              <a:rPr lang="en-US" sz="2000" dirty="0" smtClean="0"/>
              <a:t>Thoughts</a:t>
            </a:r>
            <a:endParaRPr lang="es-MX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23709" y="8493190"/>
            <a:ext cx="2723302" cy="400110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ctr"/>
            <a:r>
              <a:rPr lang="en-US" sz="2000" dirty="0"/>
              <a:t>Irritability</a:t>
            </a:r>
            <a:endParaRPr lang="es-MX" sz="2000" dirty="0"/>
          </a:p>
        </p:txBody>
      </p:sp>
      <p:sp>
        <p:nvSpPr>
          <p:cNvPr id="25" name="Rectangle 24"/>
          <p:cNvSpPr/>
          <p:nvPr/>
        </p:nvSpPr>
        <p:spPr>
          <a:xfrm>
            <a:off x="34290" y="2743201"/>
            <a:ext cx="2686050" cy="816103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26" name="Rectangle 25"/>
          <p:cNvSpPr/>
          <p:nvPr/>
        </p:nvSpPr>
        <p:spPr>
          <a:xfrm>
            <a:off x="4132428" y="5522975"/>
            <a:ext cx="2686050" cy="816103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27" name="Rectangle 26"/>
          <p:cNvSpPr/>
          <p:nvPr/>
        </p:nvSpPr>
        <p:spPr>
          <a:xfrm>
            <a:off x="4151595" y="6446902"/>
            <a:ext cx="2686050" cy="816103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28" name="Rectangle 27"/>
          <p:cNvSpPr/>
          <p:nvPr/>
        </p:nvSpPr>
        <p:spPr>
          <a:xfrm>
            <a:off x="4159471" y="7369271"/>
            <a:ext cx="2686050" cy="816103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32" name="TextBox 31"/>
          <p:cNvSpPr txBox="1"/>
          <p:nvPr/>
        </p:nvSpPr>
        <p:spPr>
          <a:xfrm>
            <a:off x="3337177" y="1983897"/>
            <a:ext cx="3492521" cy="553990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txBody>
          <a:bodyPr wrap="square" lIns="91432" tIns="45716" rIns="91432" bIns="45716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AZ Law: </a:t>
            </a:r>
            <a:r>
              <a:rPr lang="en-US" sz="900" dirty="0"/>
              <a:t>ARS 13-3406: A person shall not knowingly possess or use a prescription-only drug unless the person </a:t>
            </a:r>
            <a:r>
              <a:rPr lang="en-US" sz="900" dirty="0" smtClean="0"/>
              <a:t>has </a:t>
            </a:r>
            <a:r>
              <a:rPr lang="en-US" sz="900" dirty="0"/>
              <a:t>the prescription-only drug </a:t>
            </a:r>
            <a:r>
              <a:rPr lang="en-US" sz="900" dirty="0" smtClean="0"/>
              <a:t>through </a:t>
            </a:r>
            <a:r>
              <a:rPr lang="en-US" sz="900" dirty="0"/>
              <a:t>a </a:t>
            </a:r>
            <a:r>
              <a:rPr lang="en-US" sz="900" dirty="0" smtClean="0"/>
              <a:t>prescription from a doctor. </a:t>
            </a:r>
            <a:r>
              <a:rPr lang="en-US" sz="900" dirty="0"/>
              <a:t>Class 1 misdemeanor</a:t>
            </a:r>
            <a:endParaRPr lang="es-MX" sz="900" dirty="0"/>
          </a:p>
        </p:txBody>
      </p:sp>
      <p:sp>
        <p:nvSpPr>
          <p:cNvPr id="33" name="TextBox 32"/>
          <p:cNvSpPr txBox="1"/>
          <p:nvPr/>
        </p:nvSpPr>
        <p:spPr>
          <a:xfrm>
            <a:off x="230531" y="2959167"/>
            <a:ext cx="2247859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Slow Brain Function</a:t>
            </a:r>
            <a:endParaRPr lang="es-MX" sz="2000" dirty="0"/>
          </a:p>
        </p:txBody>
      </p:sp>
      <p:sp>
        <p:nvSpPr>
          <p:cNvPr id="36" name="TextBox 35"/>
          <p:cNvSpPr txBox="1"/>
          <p:nvPr/>
        </p:nvSpPr>
        <p:spPr>
          <a:xfrm>
            <a:off x="4160295" y="7499617"/>
            <a:ext cx="2686050" cy="707886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ctr"/>
            <a:r>
              <a:rPr lang="en-US" sz="2000" dirty="0"/>
              <a:t>Seizures or other Withdrawal Symptoms</a:t>
            </a:r>
            <a:endParaRPr lang="es-MX" sz="2000" dirty="0"/>
          </a:p>
        </p:txBody>
      </p:sp>
      <p:sp>
        <p:nvSpPr>
          <p:cNvPr id="37" name="TextBox 36"/>
          <p:cNvSpPr txBox="1"/>
          <p:nvPr/>
        </p:nvSpPr>
        <p:spPr>
          <a:xfrm>
            <a:off x="4857332" y="6654897"/>
            <a:ext cx="1293624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Aggressive</a:t>
            </a:r>
            <a:endParaRPr lang="es-MX" sz="2000" dirty="0"/>
          </a:p>
        </p:txBody>
      </p:sp>
      <p:sp>
        <p:nvSpPr>
          <p:cNvPr id="38" name="TextBox 37"/>
          <p:cNvSpPr txBox="1"/>
          <p:nvPr/>
        </p:nvSpPr>
        <p:spPr>
          <a:xfrm>
            <a:off x="4954685" y="5726308"/>
            <a:ext cx="1095621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Paranoia</a:t>
            </a:r>
            <a:endParaRPr lang="es-MX" sz="2000" dirty="0"/>
          </a:p>
        </p:txBody>
      </p:sp>
      <p:sp>
        <p:nvSpPr>
          <p:cNvPr id="39" name="Rectangle 38"/>
          <p:cNvSpPr/>
          <p:nvPr/>
        </p:nvSpPr>
        <p:spPr>
          <a:xfrm>
            <a:off x="3333074" y="2809649"/>
            <a:ext cx="3463946" cy="699148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43" name="Rectangle 42"/>
          <p:cNvSpPr/>
          <p:nvPr/>
        </p:nvSpPr>
        <p:spPr>
          <a:xfrm>
            <a:off x="3390076" y="2819127"/>
            <a:ext cx="3429000" cy="692489"/>
          </a:xfrm>
          <a:prstGeom prst="rect">
            <a:avLst/>
          </a:prstGeom>
        </p:spPr>
        <p:txBody>
          <a:bodyPr lIns="91432" tIns="45716" rIns="91432" bIns="45716">
            <a:spAutoFit/>
          </a:bodyPr>
          <a:lstStyle/>
          <a:p>
            <a:pPr lvl="0"/>
            <a:r>
              <a:rPr lang="en-US" sz="1200" b="1" dirty="0">
                <a:solidFill>
                  <a:srgbClr val="C00000"/>
                </a:solidFill>
              </a:rPr>
              <a:t>AZ Law: </a:t>
            </a:r>
            <a:r>
              <a:rPr lang="en-US" sz="900" dirty="0">
                <a:solidFill>
                  <a:prstClr val="black"/>
                </a:solidFill>
              </a:rPr>
              <a:t>ARS 13-3411.A.1: it is unlawful for a person to intentionally be present in a drug free school zone to sell or transfer marijuana, peyote, prescription-only drugs, dangerous drugs or narcotic drugs.</a:t>
            </a:r>
            <a:endParaRPr lang="es-MX" sz="900" dirty="0">
              <a:solidFill>
                <a:prstClr val="black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9375" y="2269596"/>
            <a:ext cx="1552315" cy="342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1600" dirty="0"/>
              <a:t>For INSIDE label: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274497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321" y="616297"/>
            <a:ext cx="3159079" cy="1430609"/>
          </a:xfrm>
          <a:prstGeom prst="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5" name="TextBox 4"/>
          <p:cNvSpPr txBox="1"/>
          <p:nvPr/>
        </p:nvSpPr>
        <p:spPr>
          <a:xfrm>
            <a:off x="1092070" y="-85724"/>
            <a:ext cx="3719615" cy="532639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800" b="1" u="sng" dirty="0">
                <a:solidFill>
                  <a:srgbClr val="00B050"/>
                </a:solidFill>
                <a:latin typeface="Garamond" pitchFamily="18" charset="0"/>
              </a:rPr>
              <a:t>Pain Medication Bottle</a:t>
            </a:r>
            <a:endParaRPr lang="es-MX" sz="2800" b="1" u="sng" dirty="0">
              <a:solidFill>
                <a:srgbClr val="00B050"/>
              </a:solidFill>
              <a:latin typeface="Garamond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4158" y="277743"/>
            <a:ext cx="1733134" cy="342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1600" dirty="0"/>
              <a:t>For OUTSIDE label:</a:t>
            </a:r>
            <a:endParaRPr lang="es-MX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1435" y="661912"/>
            <a:ext cx="3225166" cy="1261876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en-US" sz="1600" b="1" u="sng" dirty="0">
                <a:solidFill>
                  <a:srgbClr val="00B050"/>
                </a:solidFill>
              </a:rPr>
              <a:t>Pain Medication</a:t>
            </a:r>
          </a:p>
          <a:p>
            <a:r>
              <a:rPr lang="en-US" sz="1200" dirty="0" smtClean="0"/>
              <a:t>Mentions </a:t>
            </a:r>
            <a:r>
              <a:rPr lang="en-US" sz="1200" dirty="0"/>
              <a:t>of these very powerful drugs as reasons for emergency room visits have nearly tripled over the recent decade.</a:t>
            </a:r>
          </a:p>
          <a:p>
            <a:r>
              <a:rPr lang="en-US" sz="1200" dirty="0" smtClean="0"/>
              <a:t>Medically </a:t>
            </a:r>
            <a:r>
              <a:rPr lang="en-US" sz="1200" dirty="0"/>
              <a:t>useful for treating moderate to severe pain, such as after surgery or dental </a:t>
            </a:r>
            <a:r>
              <a:rPr lang="en-US" sz="1200" dirty="0" smtClean="0"/>
              <a:t>procedures.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4486946" y="754028"/>
            <a:ext cx="1552315" cy="342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1600" dirty="0"/>
              <a:t>For INSIDE label:</a:t>
            </a:r>
            <a:endParaRPr lang="es-MX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400016" y="3873597"/>
            <a:ext cx="1865319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Highly Addictive</a:t>
            </a:r>
            <a:endParaRPr lang="es-MX" sz="2000" dirty="0"/>
          </a:p>
        </p:txBody>
      </p:sp>
      <p:sp>
        <p:nvSpPr>
          <p:cNvPr id="14" name="Rectangle 13"/>
          <p:cNvSpPr/>
          <p:nvPr/>
        </p:nvSpPr>
        <p:spPr>
          <a:xfrm>
            <a:off x="40005" y="8305800"/>
            <a:ext cx="2686050" cy="816103"/>
          </a:xfrm>
          <a:prstGeom prst="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15" name="TextBox 14"/>
          <p:cNvSpPr txBox="1"/>
          <p:nvPr/>
        </p:nvSpPr>
        <p:spPr>
          <a:xfrm>
            <a:off x="806652" y="4822957"/>
            <a:ext cx="1396280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Withdrawal</a:t>
            </a:r>
            <a:endParaRPr lang="es-MX" sz="2000" dirty="0"/>
          </a:p>
        </p:txBody>
      </p:sp>
      <p:sp>
        <p:nvSpPr>
          <p:cNvPr id="16" name="Rectangle 15"/>
          <p:cNvSpPr/>
          <p:nvPr/>
        </p:nvSpPr>
        <p:spPr>
          <a:xfrm>
            <a:off x="51435" y="7391401"/>
            <a:ext cx="2686050" cy="816103"/>
          </a:xfrm>
          <a:prstGeom prst="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17" name="Rectangle 16"/>
          <p:cNvSpPr/>
          <p:nvPr/>
        </p:nvSpPr>
        <p:spPr>
          <a:xfrm>
            <a:off x="34290" y="6456427"/>
            <a:ext cx="2686050" cy="816103"/>
          </a:xfrm>
          <a:prstGeom prst="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18" name="Rectangle 17"/>
          <p:cNvSpPr/>
          <p:nvPr/>
        </p:nvSpPr>
        <p:spPr>
          <a:xfrm>
            <a:off x="24765" y="5522976"/>
            <a:ext cx="2686050" cy="816103"/>
          </a:xfrm>
          <a:prstGeom prst="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19" name="Rectangle 18"/>
          <p:cNvSpPr/>
          <p:nvPr/>
        </p:nvSpPr>
        <p:spPr>
          <a:xfrm>
            <a:off x="41320" y="4572001"/>
            <a:ext cx="2686050" cy="816103"/>
          </a:xfrm>
          <a:prstGeom prst="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20" name="Rectangle 19"/>
          <p:cNvSpPr/>
          <p:nvPr/>
        </p:nvSpPr>
        <p:spPr>
          <a:xfrm>
            <a:off x="-10349" y="3657601"/>
            <a:ext cx="2686050" cy="816103"/>
          </a:xfrm>
          <a:prstGeom prst="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21" name="TextBox 20"/>
          <p:cNvSpPr txBox="1"/>
          <p:nvPr/>
        </p:nvSpPr>
        <p:spPr>
          <a:xfrm>
            <a:off x="796960" y="5756666"/>
            <a:ext cx="1141659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Insomnia</a:t>
            </a:r>
            <a:endParaRPr lang="es-MX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831921" y="6664421"/>
            <a:ext cx="1090363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Diarrhea</a:t>
            </a:r>
            <a:endParaRPr lang="es-MX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862810" y="7599396"/>
            <a:ext cx="1119665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Vomiting</a:t>
            </a:r>
            <a:endParaRPr lang="es-MX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23709" y="8493190"/>
            <a:ext cx="2723302" cy="400110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ctr"/>
            <a:r>
              <a:rPr lang="en-US" sz="2000" dirty="0"/>
              <a:t>Cold Flashes</a:t>
            </a:r>
            <a:endParaRPr lang="es-MX" sz="2000" dirty="0"/>
          </a:p>
        </p:txBody>
      </p:sp>
      <p:sp>
        <p:nvSpPr>
          <p:cNvPr id="25" name="Rectangle 24"/>
          <p:cNvSpPr/>
          <p:nvPr/>
        </p:nvSpPr>
        <p:spPr>
          <a:xfrm>
            <a:off x="34290" y="2743201"/>
            <a:ext cx="2686050" cy="816103"/>
          </a:xfrm>
          <a:prstGeom prst="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27" name="Rectangle 26"/>
          <p:cNvSpPr/>
          <p:nvPr/>
        </p:nvSpPr>
        <p:spPr>
          <a:xfrm>
            <a:off x="4151595" y="6446902"/>
            <a:ext cx="2686050" cy="816103"/>
          </a:xfrm>
          <a:prstGeom prst="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28" name="Rectangle 27"/>
          <p:cNvSpPr/>
          <p:nvPr/>
        </p:nvSpPr>
        <p:spPr>
          <a:xfrm>
            <a:off x="4159471" y="7369271"/>
            <a:ext cx="2686050" cy="816103"/>
          </a:xfrm>
          <a:prstGeom prst="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29" name="Rectangle 28"/>
          <p:cNvSpPr/>
          <p:nvPr/>
        </p:nvSpPr>
        <p:spPr>
          <a:xfrm>
            <a:off x="4161119" y="8305799"/>
            <a:ext cx="2686050" cy="816103"/>
          </a:xfrm>
          <a:prstGeom prst="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32" name="TextBox 31"/>
          <p:cNvSpPr txBox="1"/>
          <p:nvPr/>
        </p:nvSpPr>
        <p:spPr>
          <a:xfrm>
            <a:off x="3337177" y="1706898"/>
            <a:ext cx="3492521" cy="415490"/>
          </a:xfrm>
          <a:prstGeom prst="rect">
            <a:avLst/>
          </a:prstGeom>
          <a:noFill/>
          <a:ln w="63500">
            <a:solidFill>
              <a:srgbClr val="00B050"/>
            </a:solidFill>
          </a:ln>
        </p:spPr>
        <p:txBody>
          <a:bodyPr wrap="square" lIns="91432" tIns="45716" rIns="91432" bIns="45716" rtlCol="0">
            <a:spAutoFit/>
          </a:bodyPr>
          <a:lstStyle/>
          <a:p>
            <a:r>
              <a:rPr lang="en-US" sz="1200" b="1" dirty="0">
                <a:solidFill>
                  <a:srgbClr val="00B050"/>
                </a:solidFill>
              </a:rPr>
              <a:t>AZ Law: </a:t>
            </a:r>
            <a:r>
              <a:rPr lang="en-US" sz="900" dirty="0"/>
              <a:t>Definition of “Prescription medication”: any drug, including label and </a:t>
            </a:r>
            <a:r>
              <a:rPr lang="en-US" sz="900" dirty="0" smtClean="0"/>
              <a:t>container, </a:t>
            </a:r>
            <a:r>
              <a:rPr lang="en-US" sz="900" dirty="0"/>
              <a:t>which is </a:t>
            </a:r>
            <a:r>
              <a:rPr lang="en-US" sz="900" dirty="0" smtClean="0"/>
              <a:t>given only through a prescription.</a:t>
            </a:r>
            <a:endParaRPr lang="es-MX" sz="900" dirty="0"/>
          </a:p>
        </p:txBody>
      </p:sp>
      <p:sp>
        <p:nvSpPr>
          <p:cNvPr id="33" name="TextBox 32"/>
          <p:cNvSpPr txBox="1"/>
          <p:nvPr/>
        </p:nvSpPr>
        <p:spPr>
          <a:xfrm>
            <a:off x="512787" y="2959167"/>
            <a:ext cx="1366721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Drowsiness</a:t>
            </a:r>
            <a:endParaRPr lang="es-MX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4151596" y="8359907"/>
            <a:ext cx="2666883" cy="707886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ctr"/>
            <a:r>
              <a:rPr lang="en-US" sz="2000" dirty="0"/>
              <a:t>Slowed or Stopped Breathing</a:t>
            </a:r>
            <a:endParaRPr lang="es-MX" sz="2000" dirty="0"/>
          </a:p>
        </p:txBody>
      </p:sp>
      <p:sp>
        <p:nvSpPr>
          <p:cNvPr id="36" name="TextBox 35"/>
          <p:cNvSpPr txBox="1"/>
          <p:nvPr/>
        </p:nvSpPr>
        <p:spPr>
          <a:xfrm>
            <a:off x="4160295" y="7577267"/>
            <a:ext cx="2686050" cy="400110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ctr"/>
            <a:r>
              <a:rPr lang="en-US" sz="2000" dirty="0"/>
              <a:t>Death</a:t>
            </a:r>
            <a:endParaRPr lang="es-MX" sz="2000" dirty="0"/>
          </a:p>
        </p:txBody>
      </p:sp>
      <p:sp>
        <p:nvSpPr>
          <p:cNvPr id="37" name="TextBox 36"/>
          <p:cNvSpPr txBox="1"/>
          <p:nvPr/>
        </p:nvSpPr>
        <p:spPr>
          <a:xfrm>
            <a:off x="4161120" y="6562565"/>
            <a:ext cx="2686050" cy="591263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ctr"/>
            <a:r>
              <a:rPr lang="en-US" sz="1600" dirty="0" smtClean="0"/>
              <a:t>Life </a:t>
            </a:r>
            <a:r>
              <a:rPr lang="en-US" sz="1600" dirty="0"/>
              <a:t>threatening Respiratory Depression</a:t>
            </a:r>
            <a:endParaRPr lang="es-MX" sz="1600" dirty="0"/>
          </a:p>
        </p:txBody>
      </p:sp>
      <p:sp>
        <p:nvSpPr>
          <p:cNvPr id="39" name="Rectangle 38"/>
          <p:cNvSpPr/>
          <p:nvPr/>
        </p:nvSpPr>
        <p:spPr>
          <a:xfrm>
            <a:off x="3343475" y="2393627"/>
            <a:ext cx="3463946" cy="699148"/>
          </a:xfrm>
          <a:prstGeom prst="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40" name="Rectangle 39"/>
          <p:cNvSpPr/>
          <p:nvPr/>
        </p:nvSpPr>
        <p:spPr>
          <a:xfrm>
            <a:off x="3354532" y="3247024"/>
            <a:ext cx="3463946" cy="699148"/>
          </a:xfrm>
          <a:prstGeom prst="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43" name="Rectangle 42"/>
          <p:cNvSpPr/>
          <p:nvPr/>
        </p:nvSpPr>
        <p:spPr>
          <a:xfrm>
            <a:off x="3399120" y="2438874"/>
            <a:ext cx="3429000" cy="553990"/>
          </a:xfrm>
          <a:prstGeom prst="rect">
            <a:avLst/>
          </a:prstGeom>
        </p:spPr>
        <p:txBody>
          <a:bodyPr lIns="91432" tIns="45716" rIns="91432" bIns="45716">
            <a:spAutoFit/>
          </a:bodyPr>
          <a:lstStyle/>
          <a:p>
            <a:pPr lvl="0"/>
            <a:r>
              <a:rPr lang="en-US" sz="1200" b="1" dirty="0">
                <a:solidFill>
                  <a:srgbClr val="00B050"/>
                </a:solidFill>
              </a:rPr>
              <a:t>Fact: </a:t>
            </a:r>
            <a:r>
              <a:rPr lang="en-US" sz="900" dirty="0">
                <a:solidFill>
                  <a:prstClr val="black"/>
                </a:solidFill>
              </a:rPr>
              <a:t>Prescription and over-the-counter drugs provide benefits when used as directed under the care of a health provider.  They can be just as dangerous as illicit drugs when abused..</a:t>
            </a:r>
            <a:endParaRPr lang="es-MX" sz="900" dirty="0">
              <a:solidFill>
                <a:prstClr val="black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429000" y="3352800"/>
            <a:ext cx="3429000" cy="553990"/>
          </a:xfrm>
          <a:prstGeom prst="rect">
            <a:avLst/>
          </a:prstGeom>
        </p:spPr>
        <p:txBody>
          <a:bodyPr lIns="91432" tIns="45716" rIns="91432" bIns="45716">
            <a:spAutoFit/>
          </a:bodyPr>
          <a:lstStyle/>
          <a:p>
            <a:pPr lvl="0"/>
            <a:r>
              <a:rPr lang="en-US" sz="1200" b="1" dirty="0">
                <a:solidFill>
                  <a:srgbClr val="00B050"/>
                </a:solidFill>
              </a:rPr>
              <a:t>Statistic: </a:t>
            </a:r>
            <a:r>
              <a:rPr lang="en-US" sz="900" dirty="0">
                <a:solidFill>
                  <a:prstClr val="black"/>
                </a:solidFill>
              </a:rPr>
              <a:t>There has been a dramatic increase in the number of poisonings and even deaths associated with the abuse of prescription and </a:t>
            </a:r>
            <a:r>
              <a:rPr lang="en-US" sz="900" dirty="0" smtClean="0">
                <a:solidFill>
                  <a:prstClr val="black"/>
                </a:solidFill>
              </a:rPr>
              <a:t>Over The Counter </a:t>
            </a:r>
            <a:r>
              <a:rPr lang="en-US" sz="900" dirty="0">
                <a:solidFill>
                  <a:prstClr val="black"/>
                </a:solidFill>
              </a:rPr>
              <a:t>drugs. (office of National Drug Control Policy)</a:t>
            </a:r>
            <a:endParaRPr lang="es-MX" sz="900" dirty="0">
              <a:solidFill>
                <a:prstClr val="black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9375" y="2269596"/>
            <a:ext cx="1552315" cy="342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1600" dirty="0"/>
              <a:t>For INSIDE label:</a:t>
            </a:r>
            <a:endParaRPr lang="es-MX" sz="1600" dirty="0"/>
          </a:p>
        </p:txBody>
      </p:sp>
      <p:sp>
        <p:nvSpPr>
          <p:cNvPr id="42" name="Rectangle 41"/>
          <p:cNvSpPr/>
          <p:nvPr/>
        </p:nvSpPr>
        <p:spPr>
          <a:xfrm>
            <a:off x="3332208" y="4980052"/>
            <a:ext cx="3485404" cy="573024"/>
          </a:xfrm>
          <a:prstGeom prst="rect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47" name="Rectangle 46"/>
          <p:cNvSpPr/>
          <p:nvPr/>
        </p:nvSpPr>
        <p:spPr>
          <a:xfrm>
            <a:off x="3429000" y="5058815"/>
            <a:ext cx="3429000" cy="430047"/>
          </a:xfrm>
          <a:prstGeom prst="rect">
            <a:avLst/>
          </a:prstGeom>
        </p:spPr>
        <p:txBody>
          <a:bodyPr lIns="91432" tIns="45716" rIns="91432" bIns="45716">
            <a:spAutoFit/>
          </a:bodyPr>
          <a:lstStyle/>
          <a:p>
            <a:pPr lvl="0"/>
            <a:r>
              <a:rPr lang="en-US" sz="1200" b="1" dirty="0">
                <a:solidFill>
                  <a:srgbClr val="00B050"/>
                </a:solidFill>
              </a:rPr>
              <a:t>Fact: </a:t>
            </a:r>
            <a:r>
              <a:rPr lang="en-US" sz="900" dirty="0">
                <a:solidFill>
                  <a:prstClr val="black"/>
                </a:solidFill>
              </a:rPr>
              <a:t>Pain killers are made from </a:t>
            </a:r>
            <a:r>
              <a:rPr lang="en-US" sz="900" dirty="0" err="1">
                <a:solidFill>
                  <a:prstClr val="black"/>
                </a:solidFill>
              </a:rPr>
              <a:t>opiods</a:t>
            </a:r>
            <a:r>
              <a:rPr lang="en-US" sz="900" dirty="0">
                <a:solidFill>
                  <a:prstClr val="black"/>
                </a:solidFill>
              </a:rPr>
              <a:t>, the same substance as in heroin.</a:t>
            </a:r>
            <a:endParaRPr lang="es-MX" sz="9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223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271" y="492634"/>
            <a:ext cx="3177129" cy="1640966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5" name="TextBox 4"/>
          <p:cNvSpPr txBox="1"/>
          <p:nvPr/>
        </p:nvSpPr>
        <p:spPr>
          <a:xfrm>
            <a:off x="1092070" y="-85725"/>
            <a:ext cx="3498586" cy="461665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400" b="1" u="sng" dirty="0">
                <a:solidFill>
                  <a:srgbClr val="7030A0"/>
                </a:solidFill>
                <a:latin typeface="Garamond" pitchFamily="18" charset="0"/>
              </a:rPr>
              <a:t>Over The Counter (OTC)</a:t>
            </a:r>
            <a:endParaRPr lang="es-MX" sz="2400" b="1" u="sng" dirty="0">
              <a:solidFill>
                <a:srgbClr val="7030A0"/>
              </a:solidFill>
              <a:latin typeface="Garamond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671" y="206663"/>
            <a:ext cx="1733134" cy="342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1600" dirty="0"/>
              <a:t>For OUTSIDE label:</a:t>
            </a:r>
            <a:endParaRPr lang="es-MX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1435" y="515441"/>
            <a:ext cx="3148965" cy="1123376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en-US" sz="1600" b="1" u="sng" dirty="0">
                <a:solidFill>
                  <a:srgbClr val="7030A0"/>
                </a:solidFill>
              </a:rPr>
              <a:t>Over The Counter (OTC)</a:t>
            </a:r>
          </a:p>
          <a:p>
            <a:endParaRPr lang="en-US" sz="900" dirty="0" smtClean="0"/>
          </a:p>
          <a:p>
            <a:r>
              <a:rPr lang="en-US" sz="1400" dirty="0" smtClean="0"/>
              <a:t>Medically </a:t>
            </a:r>
            <a:r>
              <a:rPr lang="en-US" sz="1400" dirty="0"/>
              <a:t>useful for treating coughs and colds safely and effectively when used according to directions.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86946" y="323357"/>
            <a:ext cx="1552315" cy="342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1600" dirty="0"/>
              <a:t>For INSIDE label:</a:t>
            </a:r>
            <a:endParaRPr lang="es-MX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180981" y="3308742"/>
            <a:ext cx="2276201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High Blood Pressure</a:t>
            </a:r>
            <a:endParaRPr lang="es-MX" sz="2000" dirty="0"/>
          </a:p>
        </p:txBody>
      </p:sp>
      <p:sp>
        <p:nvSpPr>
          <p:cNvPr id="14" name="Rectangle 13"/>
          <p:cNvSpPr/>
          <p:nvPr/>
        </p:nvSpPr>
        <p:spPr>
          <a:xfrm>
            <a:off x="8807" y="7081645"/>
            <a:ext cx="2686050" cy="614555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15" name="TextBox 14"/>
          <p:cNvSpPr txBox="1"/>
          <p:nvPr/>
        </p:nvSpPr>
        <p:spPr>
          <a:xfrm>
            <a:off x="728660" y="4111869"/>
            <a:ext cx="1090363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Diarrhea</a:t>
            </a:r>
            <a:endParaRPr lang="es-MX" sz="2000" dirty="0"/>
          </a:p>
        </p:txBody>
      </p:sp>
      <p:sp>
        <p:nvSpPr>
          <p:cNvPr id="16" name="Rectangle 15"/>
          <p:cNvSpPr/>
          <p:nvPr/>
        </p:nvSpPr>
        <p:spPr>
          <a:xfrm>
            <a:off x="24555" y="6339079"/>
            <a:ext cx="2686050" cy="595121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17" name="Rectangle 16"/>
          <p:cNvSpPr/>
          <p:nvPr/>
        </p:nvSpPr>
        <p:spPr>
          <a:xfrm>
            <a:off x="8807" y="5594836"/>
            <a:ext cx="2686050" cy="608107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18" name="Rectangle 17"/>
          <p:cNvSpPr/>
          <p:nvPr/>
        </p:nvSpPr>
        <p:spPr>
          <a:xfrm>
            <a:off x="15240" y="4800601"/>
            <a:ext cx="2686050" cy="609600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19" name="Rectangle 18"/>
          <p:cNvSpPr/>
          <p:nvPr/>
        </p:nvSpPr>
        <p:spPr>
          <a:xfrm>
            <a:off x="8807" y="3981660"/>
            <a:ext cx="2686050" cy="660528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20" name="Rectangle 19"/>
          <p:cNvSpPr/>
          <p:nvPr/>
        </p:nvSpPr>
        <p:spPr>
          <a:xfrm>
            <a:off x="20955" y="3222497"/>
            <a:ext cx="2686050" cy="635158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21" name="TextBox 20"/>
          <p:cNvSpPr txBox="1"/>
          <p:nvPr/>
        </p:nvSpPr>
        <p:spPr>
          <a:xfrm>
            <a:off x="728660" y="4922811"/>
            <a:ext cx="1040798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Seizures</a:t>
            </a:r>
            <a:endParaRPr lang="es-MX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867057" y="5698834"/>
            <a:ext cx="738600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Panic</a:t>
            </a:r>
            <a:endParaRPr lang="es-MX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659664" y="6436584"/>
            <a:ext cx="1366721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Drowsiness</a:t>
            </a:r>
            <a:endParaRPr lang="es-MX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-12697" y="7188867"/>
            <a:ext cx="2723302" cy="400110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ctr"/>
            <a:r>
              <a:rPr lang="en-US" sz="2000" dirty="0"/>
              <a:t>Confusion</a:t>
            </a:r>
            <a:endParaRPr lang="es-MX" sz="2000" dirty="0"/>
          </a:p>
        </p:txBody>
      </p:sp>
      <p:sp>
        <p:nvSpPr>
          <p:cNvPr id="25" name="Rectangle 24"/>
          <p:cNvSpPr/>
          <p:nvPr/>
        </p:nvSpPr>
        <p:spPr>
          <a:xfrm>
            <a:off x="15115" y="2438402"/>
            <a:ext cx="2686050" cy="685799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27" name="Rectangle 26"/>
          <p:cNvSpPr/>
          <p:nvPr/>
        </p:nvSpPr>
        <p:spPr>
          <a:xfrm>
            <a:off x="4151595" y="6446902"/>
            <a:ext cx="2686050" cy="816103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28" name="Rectangle 27"/>
          <p:cNvSpPr/>
          <p:nvPr/>
        </p:nvSpPr>
        <p:spPr>
          <a:xfrm>
            <a:off x="4159471" y="7369271"/>
            <a:ext cx="2686050" cy="816103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29" name="Rectangle 28"/>
          <p:cNvSpPr/>
          <p:nvPr/>
        </p:nvSpPr>
        <p:spPr>
          <a:xfrm>
            <a:off x="4161119" y="8305799"/>
            <a:ext cx="2686050" cy="816103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32" name="TextBox 31"/>
          <p:cNvSpPr txBox="1"/>
          <p:nvPr/>
        </p:nvSpPr>
        <p:spPr>
          <a:xfrm>
            <a:off x="3333191" y="1369325"/>
            <a:ext cx="3492521" cy="830989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txBody>
          <a:bodyPr wrap="square" lIns="91432" tIns="45716" rIns="91432" bIns="45716" rtlCol="0">
            <a:spAutoFit/>
          </a:bodyPr>
          <a:lstStyle/>
          <a:p>
            <a:r>
              <a:rPr lang="en-US" sz="1200" b="1" dirty="0">
                <a:solidFill>
                  <a:srgbClr val="7030A0"/>
                </a:solidFill>
              </a:rPr>
              <a:t>More effects on the body: </a:t>
            </a:r>
            <a:r>
              <a:rPr lang="en-US" sz="900" dirty="0"/>
              <a:t>Overdoses of other ingredients found in </a:t>
            </a:r>
            <a:r>
              <a:rPr lang="en-US" sz="900" dirty="0" smtClean="0"/>
              <a:t>these medicines </a:t>
            </a:r>
            <a:r>
              <a:rPr lang="en-US" sz="900" dirty="0"/>
              <a:t>have their own side effects, including: </a:t>
            </a:r>
            <a:r>
              <a:rPr lang="en-US" sz="900" dirty="0" smtClean="0"/>
              <a:t>liver </a:t>
            </a:r>
            <a:r>
              <a:rPr lang="en-US" sz="900" dirty="0"/>
              <a:t>damage; </a:t>
            </a:r>
            <a:r>
              <a:rPr lang="en-US" sz="900" dirty="0" smtClean="0"/>
              <a:t>increased </a:t>
            </a:r>
            <a:r>
              <a:rPr lang="en-US" sz="900" dirty="0"/>
              <a:t>heart rate, lack of coordination, seizures and coma; </a:t>
            </a:r>
            <a:r>
              <a:rPr lang="en-US" sz="900" dirty="0" smtClean="0"/>
              <a:t>irregular </a:t>
            </a:r>
            <a:r>
              <a:rPr lang="en-US" sz="900" dirty="0"/>
              <a:t>heartbeat, headaches, difficulty breathing, anxiety and </a:t>
            </a:r>
            <a:r>
              <a:rPr lang="en-US" sz="900" dirty="0" smtClean="0"/>
              <a:t>seizures.</a:t>
            </a:r>
            <a:endParaRPr lang="es-MX" sz="900" dirty="0"/>
          </a:p>
        </p:txBody>
      </p:sp>
      <p:sp>
        <p:nvSpPr>
          <p:cNvPr id="33" name="TextBox 32"/>
          <p:cNvSpPr txBox="1"/>
          <p:nvPr/>
        </p:nvSpPr>
        <p:spPr>
          <a:xfrm>
            <a:off x="361125" y="2539347"/>
            <a:ext cx="1892698" cy="400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2000" dirty="0"/>
              <a:t>Rapid Heartbeat</a:t>
            </a:r>
            <a:endParaRPr lang="es-MX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4151596" y="8493190"/>
            <a:ext cx="2666883" cy="400110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ctr"/>
            <a:r>
              <a:rPr lang="en-US" sz="2000" dirty="0"/>
              <a:t>Dizziness</a:t>
            </a:r>
            <a:endParaRPr lang="es-MX" sz="2000" dirty="0"/>
          </a:p>
        </p:txBody>
      </p:sp>
      <p:sp>
        <p:nvSpPr>
          <p:cNvPr id="36" name="TextBox 35"/>
          <p:cNvSpPr txBox="1"/>
          <p:nvPr/>
        </p:nvSpPr>
        <p:spPr>
          <a:xfrm>
            <a:off x="4160295" y="7577267"/>
            <a:ext cx="2686050" cy="400110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ctr"/>
            <a:r>
              <a:rPr lang="en-US" sz="2000" dirty="0"/>
              <a:t>Blurred Vision</a:t>
            </a:r>
            <a:endParaRPr lang="es-MX" sz="2000" dirty="0"/>
          </a:p>
        </p:txBody>
      </p:sp>
      <p:sp>
        <p:nvSpPr>
          <p:cNvPr id="37" name="TextBox 36"/>
          <p:cNvSpPr txBox="1"/>
          <p:nvPr/>
        </p:nvSpPr>
        <p:spPr>
          <a:xfrm>
            <a:off x="4161120" y="6510534"/>
            <a:ext cx="2686050" cy="707886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ctr"/>
            <a:r>
              <a:rPr lang="en-US" sz="2000" dirty="0"/>
              <a:t>Impaired Physical Coordination</a:t>
            </a:r>
            <a:endParaRPr lang="es-MX" sz="2000" dirty="0"/>
          </a:p>
        </p:txBody>
      </p:sp>
      <p:sp>
        <p:nvSpPr>
          <p:cNvPr id="46" name="TextBox 45"/>
          <p:cNvSpPr txBox="1"/>
          <p:nvPr/>
        </p:nvSpPr>
        <p:spPr>
          <a:xfrm>
            <a:off x="53342" y="2144906"/>
            <a:ext cx="1552315" cy="342110"/>
          </a:xfrm>
          <a:prstGeom prst="rect">
            <a:avLst/>
          </a:prstGeom>
          <a:noFill/>
        </p:spPr>
        <p:txBody>
          <a:bodyPr wrap="none" lIns="91432" tIns="45716" rIns="91432" bIns="45716" rtlCol="0">
            <a:spAutoFit/>
          </a:bodyPr>
          <a:lstStyle/>
          <a:p>
            <a:r>
              <a:rPr lang="en-US" sz="1600" dirty="0"/>
              <a:t>For INSIDE label:</a:t>
            </a:r>
            <a:endParaRPr lang="es-MX" sz="1600" dirty="0"/>
          </a:p>
        </p:txBody>
      </p:sp>
      <p:sp>
        <p:nvSpPr>
          <p:cNvPr id="48" name="Rectangle 47"/>
          <p:cNvSpPr/>
          <p:nvPr/>
        </p:nvSpPr>
        <p:spPr>
          <a:xfrm>
            <a:off x="4151595" y="5522976"/>
            <a:ext cx="2686050" cy="816103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49" name="TextBox 48"/>
          <p:cNvSpPr txBox="1"/>
          <p:nvPr/>
        </p:nvSpPr>
        <p:spPr>
          <a:xfrm>
            <a:off x="4203710" y="5802833"/>
            <a:ext cx="2686050" cy="400110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ctr"/>
            <a:r>
              <a:rPr lang="en-US" sz="2000" dirty="0"/>
              <a:t>Coma</a:t>
            </a:r>
            <a:endParaRPr lang="es-MX" sz="2000" dirty="0"/>
          </a:p>
        </p:txBody>
      </p:sp>
      <p:sp>
        <p:nvSpPr>
          <p:cNvPr id="50" name="Rectangle 49"/>
          <p:cNvSpPr/>
          <p:nvPr/>
        </p:nvSpPr>
        <p:spPr>
          <a:xfrm>
            <a:off x="4151595" y="4685828"/>
            <a:ext cx="2686050" cy="816103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51" name="Rectangle 50"/>
          <p:cNvSpPr/>
          <p:nvPr/>
        </p:nvSpPr>
        <p:spPr>
          <a:xfrm>
            <a:off x="41910" y="7777322"/>
            <a:ext cx="2686050" cy="614555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52" name="Rectangle 51"/>
          <p:cNvSpPr/>
          <p:nvPr/>
        </p:nvSpPr>
        <p:spPr>
          <a:xfrm>
            <a:off x="25403" y="8507347"/>
            <a:ext cx="2686050" cy="614555"/>
          </a:xfrm>
          <a:prstGeom prst="rect">
            <a:avLst/>
          </a:pr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es-MX" dirty="0"/>
          </a:p>
        </p:txBody>
      </p:sp>
      <p:sp>
        <p:nvSpPr>
          <p:cNvPr id="53" name="TextBox 52"/>
          <p:cNvSpPr txBox="1"/>
          <p:nvPr/>
        </p:nvSpPr>
        <p:spPr>
          <a:xfrm>
            <a:off x="15240" y="7974869"/>
            <a:ext cx="2723302" cy="400110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ctr"/>
            <a:r>
              <a:rPr lang="en-US" sz="2000" dirty="0" smtClean="0"/>
              <a:t>Become Violent</a:t>
            </a:r>
            <a:endParaRPr lang="es-MX" sz="2000" dirty="0"/>
          </a:p>
        </p:txBody>
      </p:sp>
      <p:sp>
        <p:nvSpPr>
          <p:cNvPr id="54" name="TextBox 53"/>
          <p:cNvSpPr txBox="1"/>
          <p:nvPr/>
        </p:nvSpPr>
        <p:spPr>
          <a:xfrm>
            <a:off x="15240" y="8614569"/>
            <a:ext cx="2723302" cy="400110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ctr"/>
            <a:r>
              <a:rPr lang="en-US" sz="2000" dirty="0" smtClean="0"/>
              <a:t>Hallucinations</a:t>
            </a:r>
            <a:endParaRPr lang="es-MX" sz="2000" dirty="0"/>
          </a:p>
        </p:txBody>
      </p:sp>
      <p:sp>
        <p:nvSpPr>
          <p:cNvPr id="55" name="TextBox 54"/>
          <p:cNvSpPr txBox="1"/>
          <p:nvPr/>
        </p:nvSpPr>
        <p:spPr>
          <a:xfrm>
            <a:off x="4203711" y="4768927"/>
            <a:ext cx="2686050" cy="707878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ctr"/>
            <a:r>
              <a:rPr lang="en-US" sz="2000" dirty="0" smtClean="0"/>
              <a:t>High Enough Dose = Death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092692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634</Words>
  <Application>Microsoft Office PowerPoint</Application>
  <PresentationFormat>On-screen Show (4:3)</PresentationFormat>
  <Paragraphs>83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Garamond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Rosie Figueroa</dc:creator>
  <cp:lastModifiedBy>Deepika Padmavati</cp:lastModifiedBy>
  <cp:revision>24</cp:revision>
  <cp:lastPrinted>2012-10-18T13:18:56Z</cp:lastPrinted>
  <dcterms:created xsi:type="dcterms:W3CDTF">2012-10-04T21:25:24Z</dcterms:created>
  <dcterms:modified xsi:type="dcterms:W3CDTF">2016-04-06T21:45:16Z</dcterms:modified>
</cp:coreProperties>
</file>