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estion Slips" id="{87E0D4DC-BE2E-4894-9086-F18104CD1C69}">
          <p14:sldIdLst>
            <p14:sldId id="256"/>
          </p14:sldIdLst>
        </p14:section>
        <p14:section name="3 Types of Interpretation" id="{910B4663-32C7-49F2-B825-E6FFC9FFFE02}">
          <p14:sldIdLst>
            <p14:sldId id="258"/>
          </p14:sldIdLst>
        </p14:section>
        <p14:section name="Religious Expression" id="{1566C689-9E80-420E-B959-0B8A35B148DD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982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4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284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11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1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26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08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500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41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2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A836A-3797-4DAE-BB29-6F055E87BCA9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6D038-8AEF-4027-9AE2-59BBA6454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256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quizlet.com/12796546/1st-amendment-freedom-of-religion-flash-cards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8545" y="138546"/>
            <a:ext cx="11873346" cy="152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8545" y="3500222"/>
            <a:ext cx="11873346" cy="152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8545" y="5185498"/>
            <a:ext cx="11873346" cy="152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3345" y="5024222"/>
            <a:ext cx="115685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effectLst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Why do you think the framers put two clauses in dealing with religion?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What does it mean to establish a religion?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What types of activities are covered under free exercise of religion?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Do you see potential for these two clauses to conflict?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8545" y="1814946"/>
            <a:ext cx="11873346" cy="152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2509" y="24982"/>
            <a:ext cx="1148541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effectLst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Why do you think the framers put two clauses in dealing with religion?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What does it mean to establish a religion?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What types of activities are covered under free exercise of religion?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Do you see potential for these two clauses to conflict?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2509" y="1686988"/>
            <a:ext cx="115685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effectLst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Why do you think the framers put two clauses in dealing with religion?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What does it mean to establish a religion?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What types of activities are covered under free exercise of religion?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Do you see potential for these two clauses to conflict?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2509" y="3353775"/>
            <a:ext cx="115685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effectLst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Why do you think the framers put two clauses in dealing with religion?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What does it mean to establish a religion?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What types of activities are covered under free exercise of religion?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>
                <a:latin typeface="Comic Sans MS" panose="030F0702030302020204" pitchFamily="66" charset="0"/>
              </a:rPr>
              <a:t>Do you see potential for these two clauses to conflict?  </a:t>
            </a:r>
          </a:p>
        </p:txBody>
      </p:sp>
    </p:spTree>
    <p:extLst>
      <p:ext uri="{BB962C8B-B14F-4D97-AF65-F5344CB8AC3E}">
        <p14:creationId xmlns:p14="http://schemas.microsoft.com/office/powerpoint/2010/main" val="3257857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236" y="346364"/>
            <a:ext cx="1138843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Government cannot sponsor any official church</a:t>
            </a:r>
            <a:r>
              <a:rPr lang="en-US" dirty="0" smtClean="0">
                <a:latin typeface="Comic Sans MS" panose="030F0702030302020204" pitchFamily="66" charset="0"/>
              </a:rPr>
              <a:t>;</a:t>
            </a:r>
          </a:p>
          <a:p>
            <a:r>
              <a:rPr lang="en-US" u="sng" dirty="0">
                <a:latin typeface="Comic Sans MS" panose="030F0702030302020204" pitchFamily="66" charset="0"/>
                <a:hlinkClick r:id="rId2"/>
              </a:rPr>
              <a:t>https://quizlet.com/12796546/1st-amendment-freedom-of-religion-flash-cards/</a:t>
            </a:r>
            <a:r>
              <a:rPr lang="en-US" dirty="0">
                <a:latin typeface="Comic Sans MS" panose="030F0702030302020204" pitchFamily="66" charset="0"/>
              </a:rPr>
              <a:t>  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>1 - Broad interpretation - government cannot provide any aid to any religion whatsoever; no tax money to support any religious activity, but religious groups get same services everyone else gets (e.g., </a:t>
            </a:r>
            <a:r>
              <a:rPr lang="en-US" dirty="0" err="1">
                <a:latin typeface="Comic Sans MS" panose="030F0702030302020204" pitchFamily="66" charset="0"/>
              </a:rPr>
              <a:t>police,fire</a:t>
            </a:r>
            <a:r>
              <a:rPr lang="en-US" dirty="0">
                <a:latin typeface="Comic Sans MS" panose="030F0702030302020204" pitchFamily="66" charset="0"/>
              </a:rPr>
              <a:t>, etc.); government can provide assistance to make it easier for people to exercise their religions (e.g., schools closed during religious holidays</a:t>
            </a:r>
            <a:r>
              <a:rPr lang="en-US" dirty="0" smtClean="0">
                <a:latin typeface="Comic Sans MS" panose="030F0702030302020204" pitchFamily="66" charset="0"/>
              </a:rPr>
              <a:t>)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>2 - Narrow interpretation - government cannot give one religion preferential treatment over another religion; government can support religion as long as it does so impartially (e.g., "In God we trust" on money; nondenominational school prayer</a:t>
            </a:r>
            <a:r>
              <a:rPr lang="en-US" dirty="0" smtClean="0">
                <a:latin typeface="Comic Sans MS" panose="030F0702030302020204" pitchFamily="66" charset="0"/>
              </a:rPr>
              <a:t>)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>3 - </a:t>
            </a:r>
            <a:r>
              <a:rPr lang="en-US" dirty="0" smtClean="0">
                <a:latin typeface="Comic Sans MS" panose="030F0702030302020204" pitchFamily="66" charset="0"/>
              </a:rPr>
              <a:t>Literal </a:t>
            </a:r>
            <a:r>
              <a:rPr lang="en-US" dirty="0">
                <a:latin typeface="Comic Sans MS" panose="030F0702030302020204" pitchFamily="66" charset="0"/>
              </a:rPr>
              <a:t>interpretation - government cannot establish an official government religion but can participate in religious practices (e.g., can participate in Christmas celebrations as long as Christianity is not declared as the official </a:t>
            </a:r>
            <a:r>
              <a:rPr lang="en-US" dirty="0" smtClean="0">
                <a:latin typeface="Comic Sans MS" panose="030F0702030302020204" pitchFamily="66" charset="0"/>
              </a:rPr>
              <a:t>religion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085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964" y="207818"/>
            <a:ext cx="1166552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Religious Expressions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We The People:  The Citizen and the Constitution Teacher’s Guide Lesson 28 pg. 151 (4</a:t>
            </a:r>
            <a:r>
              <a:rPr lang="en-US" sz="1600" baseline="30000" dirty="0">
                <a:latin typeface="Comic Sans MS" panose="030F0702030302020204" pitchFamily="66" charset="0"/>
              </a:rPr>
              <a:t>th</a:t>
            </a:r>
            <a:r>
              <a:rPr lang="en-US" sz="1600" dirty="0">
                <a:latin typeface="Comic Sans MS" panose="030F0702030302020204" pitchFamily="66" charset="0"/>
              </a:rPr>
              <a:t> Edition)</a:t>
            </a:r>
          </a:p>
          <a:p>
            <a:pPr algn="ctr"/>
            <a:endParaRPr lang="en-US" sz="1600" dirty="0" smtClean="0">
              <a:latin typeface="Comic Sans MS" panose="030F0702030302020204" pitchFamily="66" charset="0"/>
            </a:endParaRPr>
          </a:p>
          <a:p>
            <a:pPr algn="ctr"/>
            <a:endParaRPr lang="en-US" sz="16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“In God We Trust” on coins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Public schools study religious works such as the Bible, </a:t>
            </a:r>
            <a:r>
              <a:rPr lang="en-US" sz="1600" i="1" dirty="0">
                <a:latin typeface="Comic Sans MS" panose="030F0702030302020204" pitchFamily="66" charset="0"/>
              </a:rPr>
              <a:t>B</a:t>
            </a:r>
            <a:r>
              <a:rPr lang="en-US" sz="1600" i="1" dirty="0" smtClean="0">
                <a:latin typeface="Comic Sans MS" panose="030F0702030302020204" pitchFamily="66" charset="0"/>
              </a:rPr>
              <a:t>hagavad Gita</a:t>
            </a:r>
            <a:r>
              <a:rPr lang="en-US" sz="1600" dirty="0" smtClean="0">
                <a:latin typeface="Comic Sans MS" panose="030F0702030302020204" pitchFamily="66" charset="0"/>
              </a:rPr>
              <a:t>, Koran, and </a:t>
            </a:r>
            <a:r>
              <a:rPr lang="en-US" sz="1600" i="1" dirty="0" smtClean="0">
                <a:latin typeface="Comic Sans MS" panose="030F0702030302020204" pitchFamily="66" charset="0"/>
              </a:rPr>
              <a:t>I Ching </a:t>
            </a:r>
            <a:r>
              <a:rPr lang="en-US" sz="1600" dirty="0" smtClean="0">
                <a:latin typeface="Comic Sans MS" panose="030F0702030302020204" pitchFamily="66" charset="0"/>
              </a:rPr>
              <a:t>in terms of world literature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The singing of hymns in public school choruses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Christmas programs during public school assemblies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Prayers during public school graduation ceremonies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A federal appropriation which allots funds for parochial schools to buy textbooks in order to promote better education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The president's annual lighting of a national Christmas tree and the first lady’s hosting of a White House Ester egg hunt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3964" y="3671454"/>
            <a:ext cx="1166552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Religious Expressions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We The People:  The Citizen and the Constitution Teacher’s Guide Lesson 28 pg. 151 (4</a:t>
            </a:r>
            <a:r>
              <a:rPr lang="en-US" sz="1600" baseline="30000" dirty="0">
                <a:latin typeface="Comic Sans MS" panose="030F0702030302020204" pitchFamily="66" charset="0"/>
              </a:rPr>
              <a:t>th</a:t>
            </a:r>
            <a:r>
              <a:rPr lang="en-US" sz="1600" dirty="0">
                <a:latin typeface="Comic Sans MS" panose="030F0702030302020204" pitchFamily="66" charset="0"/>
              </a:rPr>
              <a:t> Edition)</a:t>
            </a:r>
          </a:p>
          <a:p>
            <a:pPr algn="ctr"/>
            <a:endParaRPr lang="en-US" sz="16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“In God We Trust” on coins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Public schools study religious works such as the Bible, </a:t>
            </a:r>
            <a:r>
              <a:rPr lang="en-US" sz="1600" i="1" dirty="0">
                <a:latin typeface="Comic Sans MS" panose="030F0702030302020204" pitchFamily="66" charset="0"/>
              </a:rPr>
              <a:t>B</a:t>
            </a:r>
            <a:r>
              <a:rPr lang="en-US" sz="1600" i="1" dirty="0" smtClean="0">
                <a:latin typeface="Comic Sans MS" panose="030F0702030302020204" pitchFamily="66" charset="0"/>
              </a:rPr>
              <a:t>hagavad Gita</a:t>
            </a:r>
            <a:r>
              <a:rPr lang="en-US" sz="1600" dirty="0" smtClean="0">
                <a:latin typeface="Comic Sans MS" panose="030F0702030302020204" pitchFamily="66" charset="0"/>
              </a:rPr>
              <a:t>, Koran, and </a:t>
            </a:r>
            <a:r>
              <a:rPr lang="en-US" sz="1600" i="1" dirty="0" smtClean="0">
                <a:latin typeface="Comic Sans MS" panose="030F0702030302020204" pitchFamily="66" charset="0"/>
              </a:rPr>
              <a:t>I Ching </a:t>
            </a:r>
            <a:r>
              <a:rPr lang="en-US" sz="1600" dirty="0" smtClean="0">
                <a:latin typeface="Comic Sans MS" panose="030F0702030302020204" pitchFamily="66" charset="0"/>
              </a:rPr>
              <a:t>in terms of world literature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The singing of hymns in public school choruses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Christmas programs during public school assemblies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Prayers during public school graduation ceremonies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A federal appropriation which allots funds for parochial schools to buy textbooks in order to promote better education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mic Sans MS" panose="030F0702030302020204" pitchFamily="66" charset="0"/>
              </a:rPr>
              <a:t>The president's annual lighting of a national Christmas tree and the first lady’s hosting of a White House Ester egg hunt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978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419</Words>
  <Application>Microsoft Office PowerPoint</Application>
  <PresentationFormat>Widescreen</PresentationFormat>
  <Paragraphs>51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5</cp:revision>
  <cp:lastPrinted>2017-10-24T13:43:55Z</cp:lastPrinted>
  <dcterms:created xsi:type="dcterms:W3CDTF">2017-10-23T23:03:54Z</dcterms:created>
  <dcterms:modified xsi:type="dcterms:W3CDTF">2017-10-24T13:44:10Z</dcterms:modified>
</cp:coreProperties>
</file>