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6858000" cy="9144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y Engage" id="{60E54D99-0D0B-49ED-B6DF-3A60A261A43D}">
          <p14:sldIdLst>
            <p14:sldId id="256"/>
            <p14:sldId id="257"/>
          </p14:sldIdLst>
        </p14:section>
        <p14:section name="May Not Engage" id="{44A37EC5-9862-42AA-A74C-3B16BFE9C0D1}">
          <p14:sldIdLst>
            <p14:sldId id="258"/>
            <p14:sldId id="259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a Strouth" initials="DS" lastIdx="4" clrIdx="0">
    <p:extLst>
      <p:ext uri="{19B8F6BF-5375-455C-9EA6-DF929625EA0E}">
        <p15:presenceInfo xmlns:p15="http://schemas.microsoft.com/office/powerpoint/2012/main" userId="S-1-5-21-2994875558-459195724-1964723830-14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2094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34B83-2E64-4E03-86BB-043D43A12AE1}" type="datetimeFigureOut">
              <a:rPr lang="es-MX" smtClean="0"/>
              <a:t>14/06/2018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0998-A065-4CA5-8E70-65D4B162F7F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7376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34B83-2E64-4E03-86BB-043D43A12AE1}" type="datetimeFigureOut">
              <a:rPr lang="es-MX" smtClean="0"/>
              <a:t>14/06/2018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0998-A065-4CA5-8E70-65D4B162F7F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0054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34B83-2E64-4E03-86BB-043D43A12AE1}" type="datetimeFigureOut">
              <a:rPr lang="es-MX" smtClean="0"/>
              <a:t>14/06/2018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0998-A065-4CA5-8E70-65D4B162F7F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397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34B83-2E64-4E03-86BB-043D43A12AE1}" type="datetimeFigureOut">
              <a:rPr lang="es-MX" smtClean="0"/>
              <a:t>14/06/2018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0998-A065-4CA5-8E70-65D4B162F7F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7744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34B83-2E64-4E03-86BB-043D43A12AE1}" type="datetimeFigureOut">
              <a:rPr lang="es-MX" smtClean="0"/>
              <a:t>14/06/2018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0998-A065-4CA5-8E70-65D4B162F7F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3140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34B83-2E64-4E03-86BB-043D43A12AE1}" type="datetimeFigureOut">
              <a:rPr lang="es-MX" smtClean="0"/>
              <a:t>14/06/2018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0998-A065-4CA5-8E70-65D4B162F7F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9921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34B83-2E64-4E03-86BB-043D43A12AE1}" type="datetimeFigureOut">
              <a:rPr lang="es-MX" smtClean="0"/>
              <a:t>14/06/2018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0998-A065-4CA5-8E70-65D4B162F7F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3072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34B83-2E64-4E03-86BB-043D43A12AE1}" type="datetimeFigureOut">
              <a:rPr lang="es-MX" smtClean="0"/>
              <a:t>14/06/2018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0998-A065-4CA5-8E70-65D4B162F7F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640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34B83-2E64-4E03-86BB-043D43A12AE1}" type="datetimeFigureOut">
              <a:rPr lang="es-MX" smtClean="0"/>
              <a:t>14/06/2018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0998-A065-4CA5-8E70-65D4B162F7F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6414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34B83-2E64-4E03-86BB-043D43A12AE1}" type="datetimeFigureOut">
              <a:rPr lang="es-MX" smtClean="0"/>
              <a:t>14/06/2018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0998-A065-4CA5-8E70-65D4B162F7F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8117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34B83-2E64-4E03-86BB-043D43A12AE1}" type="datetimeFigureOut">
              <a:rPr lang="es-MX" smtClean="0"/>
              <a:t>14/06/2018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0998-A065-4CA5-8E70-65D4B162F7F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8951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34B83-2E64-4E03-86BB-043D43A12AE1}" type="datetimeFigureOut">
              <a:rPr lang="es-MX" smtClean="0"/>
              <a:t>14/06/2018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70998-A065-4CA5-8E70-65D4B162F7F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8149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178573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0" y="3558208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-26504" y="548640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angle 9"/>
          <p:cNvSpPr/>
          <p:nvPr/>
        </p:nvSpPr>
        <p:spPr>
          <a:xfrm>
            <a:off x="-26504" y="739140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1001045" y="476892"/>
            <a:ext cx="51010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7030A0"/>
                </a:solidFill>
                <a:latin typeface="Comic Sans MS" pitchFamily="66" charset="0"/>
              </a:rPr>
              <a:t>Academic Failure</a:t>
            </a:r>
            <a:endParaRPr lang="es-MX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5835" y="3711233"/>
            <a:ext cx="6831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7030A0"/>
                </a:solidFill>
                <a:latin typeface="Comic Sans MS" pitchFamily="66" charset="0"/>
              </a:rPr>
              <a:t>Friends who engage in problem behavior</a:t>
            </a:r>
            <a:endParaRPr lang="es-MX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35834" y="5614522"/>
            <a:ext cx="68314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7030A0"/>
                </a:solidFill>
                <a:latin typeface="Comic Sans MS" pitchFamily="66" charset="0"/>
              </a:rPr>
              <a:t>Favorable attitude toward problem behavior</a:t>
            </a:r>
            <a:endParaRPr lang="es-MX" sz="4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148259" y="7543800"/>
            <a:ext cx="71545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  <a:latin typeface="Comic Sans MS" pitchFamily="66" charset="0"/>
              </a:rPr>
              <a:t>Idea that everyone is engaging in problem behavior</a:t>
            </a:r>
            <a:endParaRPr lang="es-MX" sz="40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5835" y="1854153"/>
            <a:ext cx="66956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rgbClr val="7030A0"/>
                </a:solidFill>
                <a:latin typeface="Comic Sans MS" pitchFamily="66" charset="0"/>
              </a:rPr>
              <a:t>Lack of commitment to school</a:t>
            </a:r>
            <a:endParaRPr lang="es-MX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605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178573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0" y="3558208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-26504" y="548640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angle 9"/>
          <p:cNvSpPr/>
          <p:nvPr/>
        </p:nvSpPr>
        <p:spPr>
          <a:xfrm>
            <a:off x="-26504" y="739140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0" y="159748"/>
            <a:ext cx="677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7030A0"/>
                </a:solidFill>
                <a:latin typeface="Comic Sans MS" pitchFamily="66" charset="0"/>
              </a:rPr>
              <a:t>Low neighborhood attachment</a:t>
            </a:r>
            <a:endParaRPr lang="es-MX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2213384"/>
            <a:ext cx="6831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7030A0"/>
                </a:solidFill>
                <a:latin typeface="Comic Sans MS" pitchFamily="66" charset="0"/>
              </a:rPr>
              <a:t>Lack of empathy</a:t>
            </a:r>
            <a:endParaRPr lang="es-MX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9740" y="5578281"/>
            <a:ext cx="6831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7030A0"/>
                </a:solidFill>
                <a:latin typeface="Comic Sans MS" pitchFamily="66" charset="0"/>
              </a:rPr>
              <a:t>Lack of communication skills</a:t>
            </a:r>
            <a:endParaRPr lang="es-MX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698" y="7498140"/>
            <a:ext cx="6831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7030A0"/>
                </a:solidFill>
                <a:latin typeface="Comic Sans MS" pitchFamily="66" charset="0"/>
              </a:rPr>
              <a:t>Poor decision making skills</a:t>
            </a:r>
            <a:endParaRPr lang="es-MX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0493" y="3941921"/>
            <a:ext cx="66370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rgbClr val="7030A0"/>
                </a:solidFill>
                <a:latin typeface="Comic Sans MS" pitchFamily="66" charset="0"/>
              </a:rPr>
              <a:t>Low self-esteem</a:t>
            </a:r>
            <a:endParaRPr lang="es-MX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50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178573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0" y="3558208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-26504" y="548640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angle 9"/>
          <p:cNvSpPr/>
          <p:nvPr/>
        </p:nvSpPr>
        <p:spPr>
          <a:xfrm>
            <a:off x="-26504" y="739140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85152" y="466248"/>
            <a:ext cx="677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7030A0"/>
                </a:solidFill>
                <a:latin typeface="Comic Sans MS" pitchFamily="66" charset="0"/>
              </a:rPr>
              <a:t>Empathy for others</a:t>
            </a:r>
            <a:endParaRPr lang="es-MX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13252" y="2188643"/>
            <a:ext cx="6831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7030A0"/>
                </a:solidFill>
                <a:latin typeface="Comic Sans MS" pitchFamily="66" charset="0"/>
              </a:rPr>
              <a:t>Critical reasoning skills</a:t>
            </a:r>
            <a:endParaRPr lang="es-MX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252" y="5935605"/>
            <a:ext cx="6831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7030A0"/>
                </a:solidFill>
                <a:latin typeface="Comic Sans MS" pitchFamily="66" charset="0"/>
              </a:rPr>
              <a:t>Belief in future</a:t>
            </a:r>
            <a:endParaRPr lang="es-MX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05" y="7851765"/>
            <a:ext cx="65697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7030A0"/>
                </a:solidFill>
                <a:latin typeface="Comic Sans MS" pitchFamily="66" charset="0"/>
              </a:rPr>
              <a:t>Feelings of efficacy</a:t>
            </a:r>
            <a:endParaRPr lang="es-MX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6504" y="3941243"/>
            <a:ext cx="68712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rgbClr val="7030A0"/>
                </a:solidFill>
                <a:latin typeface="Comic Sans MS" pitchFamily="66" charset="0"/>
              </a:rPr>
              <a:t>High self-esteem</a:t>
            </a:r>
            <a:endParaRPr lang="es-MX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627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178573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0" y="3558208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-26504" y="548640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angle 9"/>
          <p:cNvSpPr/>
          <p:nvPr/>
        </p:nvSpPr>
        <p:spPr>
          <a:xfrm>
            <a:off x="-26504" y="739140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TextBox 12"/>
          <p:cNvSpPr txBox="1"/>
          <p:nvPr/>
        </p:nvSpPr>
        <p:spPr>
          <a:xfrm>
            <a:off x="42546" y="2182888"/>
            <a:ext cx="6831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7030A0"/>
                </a:solidFill>
                <a:latin typeface="Comic Sans MS" pitchFamily="66" charset="0"/>
              </a:rPr>
              <a:t>Decision making skills</a:t>
            </a:r>
            <a:endParaRPr lang="es-MX" sz="4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228600" y="4049787"/>
            <a:ext cx="7494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7030A0"/>
                </a:solidFill>
                <a:latin typeface="Comic Sans MS" pitchFamily="66" charset="0"/>
              </a:rPr>
              <a:t>Sense of independence</a:t>
            </a:r>
            <a:endParaRPr lang="es-MX" sz="4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5896" y="5623436"/>
            <a:ext cx="6553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rgbClr val="7030A0"/>
                </a:solidFill>
                <a:latin typeface="Comic Sans MS" pitchFamily="66" charset="0"/>
              </a:rPr>
              <a:t>Academic achievement</a:t>
            </a:r>
            <a:endParaRPr lang="es-MX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3690" y="493359"/>
            <a:ext cx="6553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rgbClr val="7030A0"/>
                </a:solidFill>
                <a:latin typeface="Comic Sans MS" pitchFamily="66" charset="0"/>
              </a:rPr>
              <a:t>Resistance skills</a:t>
            </a:r>
            <a:endParaRPr lang="es-MX" sz="4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544425"/>
            <a:ext cx="68314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 smtClean="0">
                <a:solidFill>
                  <a:srgbClr val="7030A0"/>
                </a:solidFill>
                <a:latin typeface="Comic Sans MS" pitchFamily="66" charset="0"/>
              </a:rPr>
              <a:t>Connection/Commitment to school</a:t>
            </a:r>
            <a:endParaRPr lang="es-MX" sz="44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547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178573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-13252" y="3636065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-26504" y="548640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angle 9"/>
          <p:cNvSpPr/>
          <p:nvPr/>
        </p:nvSpPr>
        <p:spPr>
          <a:xfrm>
            <a:off x="-26504" y="7391400"/>
            <a:ext cx="6858000" cy="1752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6549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69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Rosie Figueroa</dc:creator>
  <cp:lastModifiedBy>Diana Strouth</cp:lastModifiedBy>
  <cp:revision>33</cp:revision>
  <cp:lastPrinted>2017-10-26T18:52:05Z</cp:lastPrinted>
  <dcterms:created xsi:type="dcterms:W3CDTF">2012-09-12T18:00:06Z</dcterms:created>
  <dcterms:modified xsi:type="dcterms:W3CDTF">2018-06-14T20:53:50Z</dcterms:modified>
</cp:coreProperties>
</file>