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1" d="100"/>
          <a:sy n="141" d="100"/>
        </p:scale>
        <p:origin x="2851" y="3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a9656e86e1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a9656e86e1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a9656e86e1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3a9656e86e1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a9656e86e1_0_2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3a9656e86e1_0_2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3a9656e86e1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3a9656e86e1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a9656e86e1_0_2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3a9656e86e1_0_2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a9656e86e1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a9656e86e1_0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a9656e86e1_0_2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3a9656e86e1_0_2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a9656e86e1_0_2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3a9656e86e1_0_2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a9656e86e1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3a9656e86e1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a9656e86e1_0_2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3a9656e86e1_0_2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a9656e86e1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3a9656e86e1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a9656e86e1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a9656e86e1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3a9656e86e1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3a9656e86e1_0_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3a9656e86e1_0_2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3a9656e86e1_0_2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3a9656e86e1_0_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3a9656e86e1_0_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3a9656e86e1_0_2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3a9656e86e1_0_2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3a9656e86e1_0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3a9656e86e1_0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a9656e86e1_0_2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a9656e86e1_0_2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3a9656e86e1_0_1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3a9656e86e1_0_1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3a9656e86e1_0_2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3a9656e86e1_0_2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3a9656e86e1_0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3a9656e86e1_0_1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3a9656e86e1_0_2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3a9656e86e1_0_2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a9656e86e1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a9656e86e1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3a9656e86e1_0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3a9656e86e1_0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3a9656e86e1_0_2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3a9656e86e1_0_2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3a9656e86e1_0_1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3a9656e86e1_0_1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3a9656e86e1_0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3a9656e86e1_0_2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3a9656e86e1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3a9656e86e1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3a9656e86e1_0_2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3a9656e86e1_0_2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3a9656e86e1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3a9656e86e1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3a9656e86e1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3a9656e86e1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a9656e86e1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3a9656e86e1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3a9656e86e1_0_1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3a9656e86e1_0_1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a9656e86e1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a9656e86e1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a9656e86e1_0_1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a9656e86e1_0_1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a9656e86e1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a9656e86e1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a9656e86e1_0_1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a9656e86e1_0_1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2C4C9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617275" y="1413575"/>
            <a:ext cx="8034900" cy="207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>
                <a:latin typeface="Calibri"/>
                <a:ea typeface="Calibri"/>
                <a:cs typeface="Calibri"/>
                <a:sym typeface="Calibri"/>
              </a:rPr>
              <a:t>How has life in the United States changed since 1776?</a:t>
            </a:r>
            <a:endParaRPr sz="44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>
                <a:latin typeface="Calibri"/>
                <a:ea typeface="Calibri"/>
                <a:cs typeface="Calibri"/>
                <a:sym typeface="Calibri"/>
              </a:rPr>
              <a:t>🤔</a:t>
            </a:r>
            <a:endParaRPr sz="44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C1C6"/>
        </a:solid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2"/>
          <p:cNvSpPr txBox="1"/>
          <p:nvPr/>
        </p:nvSpPr>
        <p:spPr>
          <a:xfrm>
            <a:off x="468825" y="942775"/>
            <a:ext cx="4323000" cy="35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Child labor was restricted by the Fair Labor Standards Act</a:t>
            </a: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8" name="Google Shape;11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12749" y="840186"/>
            <a:ext cx="3583000" cy="3084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C1C6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23"/>
          <p:cNvSpPr txBox="1"/>
          <p:nvPr/>
        </p:nvSpPr>
        <p:spPr>
          <a:xfrm>
            <a:off x="468825" y="942775"/>
            <a:ext cx="4323000" cy="35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Child labor was restricted by the Fair Labor Standards Act</a:t>
            </a: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b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1938</a:t>
            </a:r>
            <a:endParaRPr sz="3500" b="1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5" name="Google Shape;12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12749" y="840186"/>
            <a:ext cx="3583000" cy="3084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C1C6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24"/>
          <p:cNvSpPr txBox="1"/>
          <p:nvPr/>
        </p:nvSpPr>
        <p:spPr>
          <a:xfrm>
            <a:off x="468825" y="681200"/>
            <a:ext cx="4563600" cy="38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Slavery was outlawed by the 13th Amendment</a:t>
            </a: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2" name="Google Shape;132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33600" y="1573025"/>
            <a:ext cx="3587175" cy="22276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C1C6"/>
        </a:solid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5"/>
          <p:cNvSpPr txBox="1"/>
          <p:nvPr/>
        </p:nvSpPr>
        <p:spPr>
          <a:xfrm>
            <a:off x="468825" y="681200"/>
            <a:ext cx="4563600" cy="38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Slavery was outlawed by the 13th Amendment</a:t>
            </a: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b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1865</a:t>
            </a:r>
            <a:endParaRPr sz="3500" b="1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9" name="Google Shape;139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33600" y="1573025"/>
            <a:ext cx="3587175" cy="22276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C1C6"/>
        </a:solid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6"/>
          <p:cNvSpPr txBox="1"/>
          <p:nvPr/>
        </p:nvSpPr>
        <p:spPr>
          <a:xfrm>
            <a:off x="468825" y="471975"/>
            <a:ext cx="4783200" cy="404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Miranda Rights established by Supreme Court ruling (Miranda v. Arizona), requiring police to inform people of their rights during arrest</a:t>
            </a:r>
            <a:endParaRPr sz="32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6" name="Google Shape;146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98550" y="690075"/>
            <a:ext cx="2808425" cy="3696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C1C6"/>
        </a:solid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7"/>
          <p:cNvSpPr txBox="1"/>
          <p:nvPr/>
        </p:nvSpPr>
        <p:spPr>
          <a:xfrm>
            <a:off x="468825" y="471975"/>
            <a:ext cx="4783200" cy="404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Miranda Rights established by Supreme Court ruling (Miranda v. Arizona), requiring police to inform people of their rights during arrest</a:t>
            </a:r>
            <a:endParaRPr sz="32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1966</a:t>
            </a:r>
            <a:endParaRPr sz="3200" b="1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3" name="Google Shape;153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98550" y="690075"/>
            <a:ext cx="2808425" cy="3696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C1C6"/>
        </a:solidFill>
        <a:effectLst/>
      </p:bgPr>
    </p:bg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8"/>
          <p:cNvSpPr txBox="1"/>
          <p:nvPr/>
        </p:nvSpPr>
        <p:spPr>
          <a:xfrm>
            <a:off x="468825" y="702125"/>
            <a:ext cx="4783200" cy="38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The Civil Rights Act banned discrimination based on race, color, religion, sex, or national origin</a:t>
            </a:r>
            <a:endParaRPr sz="33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4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4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4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4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0" name="Google Shape;160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3300" y="963700"/>
            <a:ext cx="3542600" cy="294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C1C6"/>
        </a:solidFill>
        <a:effectLst/>
      </p:bgPr>
    </p:bg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9"/>
          <p:cNvSpPr txBox="1"/>
          <p:nvPr/>
        </p:nvSpPr>
        <p:spPr>
          <a:xfrm>
            <a:off x="468825" y="702125"/>
            <a:ext cx="4783200" cy="38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The Civil Rights Act banned discrimination based on race, color, religion, sex, or national origin</a:t>
            </a:r>
            <a:endParaRPr sz="33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4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 b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1964</a:t>
            </a:r>
            <a:endParaRPr sz="3400" b="1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4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4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7" name="Google Shape;167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3300" y="963700"/>
            <a:ext cx="3542600" cy="294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C1C6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Google Shape;17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30"/>
          <p:cNvSpPr txBox="1"/>
          <p:nvPr/>
        </p:nvSpPr>
        <p:spPr>
          <a:xfrm>
            <a:off x="468825" y="681200"/>
            <a:ext cx="4783200" cy="38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Same-sex marriage legalized nationwide (Obergefell v. Hodges)</a:t>
            </a: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4" name="Google Shape;174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52025" y="833351"/>
            <a:ext cx="3153700" cy="3279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C1C6"/>
        </a:solidFill>
        <a:effectLst/>
      </p:bgPr>
    </p:bg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oogle Shape;179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31"/>
          <p:cNvSpPr txBox="1"/>
          <p:nvPr/>
        </p:nvSpPr>
        <p:spPr>
          <a:xfrm>
            <a:off x="468825" y="681200"/>
            <a:ext cx="4783200" cy="38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Same-sex marriage legalized nationwide (Obergefell v. Hodges)</a:t>
            </a: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b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2015</a:t>
            </a:r>
            <a:endParaRPr sz="3500" b="1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1" name="Google Shape;181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52025" y="833351"/>
            <a:ext cx="3153700" cy="3279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2C4C9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ctrTitle"/>
          </p:nvPr>
        </p:nvSpPr>
        <p:spPr>
          <a:xfrm>
            <a:off x="533587" y="451634"/>
            <a:ext cx="8694000" cy="784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 b="1">
                <a:latin typeface="Calibri"/>
                <a:ea typeface="Calibri"/>
                <a:cs typeface="Calibri"/>
                <a:sym typeface="Calibri"/>
              </a:rPr>
              <a:t>Time to Sort!</a:t>
            </a:r>
            <a:endParaRPr sz="3800" b="1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 txBox="1"/>
          <p:nvPr/>
        </p:nvSpPr>
        <p:spPr>
          <a:xfrm>
            <a:off x="533587" y="1413559"/>
            <a:ext cx="8150100" cy="31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With your partner, sort the strips into one of the following categories where you think it belongs:</a:t>
            </a:r>
            <a:endParaRPr sz="3000" dirty="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dirty="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1700s 	1800s	1900s	2000s</a:t>
            </a:r>
            <a:endParaRPr sz="3000" b="1" dirty="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C1C6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32"/>
          <p:cNvSpPr txBox="1"/>
          <p:nvPr/>
        </p:nvSpPr>
        <p:spPr>
          <a:xfrm>
            <a:off x="468825" y="681200"/>
            <a:ext cx="4783200" cy="38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Due process rights (fair treatment in the justice system) strengthened by the 14th Amendment</a:t>
            </a: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8" name="Google Shape;188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25275" y="936100"/>
            <a:ext cx="3114125" cy="317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C1C6"/>
        </a:solidFill>
        <a:effectLst/>
      </p:bgPr>
    </p:bg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33"/>
          <p:cNvSpPr txBox="1"/>
          <p:nvPr/>
        </p:nvSpPr>
        <p:spPr>
          <a:xfrm>
            <a:off x="468825" y="681200"/>
            <a:ext cx="4783200" cy="38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Due process rights (fair treatment in the justice system) strengthened by the 14th Amendment</a:t>
            </a: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b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1868</a:t>
            </a:r>
            <a:endParaRPr sz="3500" b="1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5" name="Google Shape;195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25275" y="936100"/>
            <a:ext cx="3114125" cy="317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C1C6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34"/>
          <p:cNvSpPr txBox="1"/>
          <p:nvPr/>
        </p:nvSpPr>
        <p:spPr>
          <a:xfrm>
            <a:off x="468825" y="681200"/>
            <a:ext cx="4328100" cy="38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Freedom of religion was guaranteed by the 1st Amendment</a:t>
            </a: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2" name="Google Shape;202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01575" y="1258049"/>
            <a:ext cx="3376326" cy="2472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C1C6"/>
        </a:solidFill>
        <a:effectLst/>
      </p:bgPr>
    </p:bg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Google Shape;207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35"/>
          <p:cNvSpPr txBox="1"/>
          <p:nvPr/>
        </p:nvSpPr>
        <p:spPr>
          <a:xfrm>
            <a:off x="468825" y="681200"/>
            <a:ext cx="4328100" cy="38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Freedom of religion was guaranteed by the 1st Amendment</a:t>
            </a: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b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1791</a:t>
            </a:r>
            <a:endParaRPr sz="3500" b="1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9" name="Google Shape;209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01575" y="1258049"/>
            <a:ext cx="3376326" cy="2472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C1C6"/>
        </a:solidFill>
        <a:effectLst/>
      </p:bgPr>
    </p:bg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Google Shape;214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36"/>
          <p:cNvSpPr txBox="1"/>
          <p:nvPr/>
        </p:nvSpPr>
        <p:spPr>
          <a:xfrm>
            <a:off x="468825" y="681200"/>
            <a:ext cx="4417200" cy="38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The Voting Rights Act helped protect voting access for minorities</a:t>
            </a: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6" name="Google Shape;216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96400" y="937075"/>
            <a:ext cx="3587174" cy="30043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C1C6"/>
        </a:solidFill>
        <a:effectLst/>
      </p:bgPr>
    </p:bg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Google Shape;221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37"/>
          <p:cNvSpPr txBox="1"/>
          <p:nvPr/>
        </p:nvSpPr>
        <p:spPr>
          <a:xfrm>
            <a:off x="468825" y="681200"/>
            <a:ext cx="4417200" cy="38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The Voting Rights Act helped protect voting access for minorities</a:t>
            </a: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b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1965</a:t>
            </a:r>
            <a:endParaRPr sz="3500" b="1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3" name="Google Shape;223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96400" y="937075"/>
            <a:ext cx="3587174" cy="30043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C1C6"/>
        </a:solidFill>
        <a:effectLst/>
      </p:bgPr>
    </p:bg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Google Shape;228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38"/>
          <p:cNvSpPr txBox="1"/>
          <p:nvPr/>
        </p:nvSpPr>
        <p:spPr>
          <a:xfrm>
            <a:off x="468825" y="681200"/>
            <a:ext cx="4563600" cy="38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The Affordable Care Act expanded healthcare access and patient protections</a:t>
            </a: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0" name="Google Shape;230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31100" y="942000"/>
            <a:ext cx="3180625" cy="3259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C1C6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Google Shape;23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39"/>
          <p:cNvSpPr txBox="1"/>
          <p:nvPr/>
        </p:nvSpPr>
        <p:spPr>
          <a:xfrm>
            <a:off x="468825" y="681200"/>
            <a:ext cx="4563600" cy="38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The Affordable Care Act expanded healthcare access and patient protections</a:t>
            </a: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b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2010</a:t>
            </a:r>
            <a:endParaRPr sz="3500" b="1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7" name="Google Shape;237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31100" y="942000"/>
            <a:ext cx="3180625" cy="3259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C1C6"/>
        </a:solidFill>
        <a:effectLst/>
      </p:bgPr>
    </p:bg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Google Shape;242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40"/>
          <p:cNvSpPr txBox="1"/>
          <p:nvPr/>
        </p:nvSpPr>
        <p:spPr>
          <a:xfrm>
            <a:off x="468825" y="681200"/>
            <a:ext cx="4783200" cy="38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Workers gained safer working conditions with OSHA (Occupational Safety and Health Act)</a:t>
            </a: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4" name="Google Shape;244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87725" y="937050"/>
            <a:ext cx="3116700" cy="3123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C1C6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41"/>
          <p:cNvSpPr txBox="1"/>
          <p:nvPr/>
        </p:nvSpPr>
        <p:spPr>
          <a:xfrm>
            <a:off x="468825" y="681200"/>
            <a:ext cx="4783200" cy="38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Workers gained safer working conditions with OSHA (Occupational Safety and Health Act)</a:t>
            </a: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b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1970</a:t>
            </a:r>
            <a:endParaRPr sz="3500" b="1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1" name="Google Shape;251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87725" y="937050"/>
            <a:ext cx="3116700" cy="3123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2C4C9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ctrTitle"/>
          </p:nvPr>
        </p:nvSpPr>
        <p:spPr>
          <a:xfrm>
            <a:off x="460351" y="179615"/>
            <a:ext cx="8694000" cy="784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 b="1">
                <a:latin typeface="Calibri"/>
                <a:ea typeface="Calibri"/>
                <a:cs typeface="Calibri"/>
                <a:sym typeface="Calibri"/>
              </a:rPr>
              <a:t>Get ready…</a:t>
            </a:r>
            <a:endParaRPr sz="3800"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15"/>
          <p:cNvSpPr txBox="1"/>
          <p:nvPr/>
        </p:nvSpPr>
        <p:spPr>
          <a:xfrm>
            <a:off x="460362" y="1141534"/>
            <a:ext cx="8150100" cy="22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Use your fingers to show which century you think the law/right/event belongs…</a:t>
            </a:r>
            <a:endParaRPr sz="3000" dirty="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dirty="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1700s 	     1800s	          1900s		       2000s</a:t>
            </a:r>
            <a:endParaRPr sz="3000" b="1" dirty="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9" name="Google Shape;6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0349" y="3181822"/>
            <a:ext cx="7994300" cy="1644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C1C6"/>
        </a:solidFill>
        <a:effectLst/>
      </p:bgPr>
    </p:bg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Google Shape;256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42"/>
          <p:cNvSpPr txBox="1"/>
          <p:nvPr/>
        </p:nvSpPr>
        <p:spPr>
          <a:xfrm>
            <a:off x="468825" y="681200"/>
            <a:ext cx="4783200" cy="38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Brown v. Board of Education ended legal segregation in public schools</a:t>
            </a: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8" name="Google Shape;258;p42" descr="Group Of Grade School Children Running Down School Stairs With Books &amp; Bags. (Provided by Getty Images)"/>
          <p:cNvPicPr preferRelativeResize="0"/>
          <p:nvPr/>
        </p:nvPicPr>
        <p:blipFill rotWithShape="1">
          <a:blip r:embed="rId4">
            <a:alphaModFix/>
          </a:blip>
          <a:srcRect r="20540"/>
          <a:stretch/>
        </p:blipFill>
        <p:spPr>
          <a:xfrm>
            <a:off x="5105550" y="859075"/>
            <a:ext cx="3279826" cy="3232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C1C6"/>
        </a:solidFill>
        <a:effectLst/>
      </p:bgPr>
    </p:bg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Google Shape;263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43"/>
          <p:cNvSpPr txBox="1"/>
          <p:nvPr/>
        </p:nvSpPr>
        <p:spPr>
          <a:xfrm>
            <a:off x="468825" y="681200"/>
            <a:ext cx="4783200" cy="38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Brown v. Board of Education ended legal segregation in public schools</a:t>
            </a: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b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1954</a:t>
            </a:r>
            <a:endParaRPr sz="3500" b="1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5" name="Google Shape;265;p43" descr="Group Of Grade School Children Running Down School Stairs With Books &amp; Bags. (Provided by Getty Images)"/>
          <p:cNvPicPr preferRelativeResize="0"/>
          <p:nvPr/>
        </p:nvPicPr>
        <p:blipFill rotWithShape="1">
          <a:blip r:embed="rId4">
            <a:alphaModFix/>
          </a:blip>
          <a:srcRect r="20540"/>
          <a:stretch/>
        </p:blipFill>
        <p:spPr>
          <a:xfrm>
            <a:off x="5105550" y="859075"/>
            <a:ext cx="3279826" cy="3232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C1C6"/>
        </a:solidFill>
        <a:effectLst/>
      </p:bgPr>
    </p:bg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Google Shape;270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44"/>
          <p:cNvSpPr txBox="1"/>
          <p:nvPr/>
        </p:nvSpPr>
        <p:spPr>
          <a:xfrm>
            <a:off x="468825" y="681200"/>
            <a:ext cx="4783200" cy="38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The 15th Amendment granted African American men the right to vote</a:t>
            </a: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2" name="Google Shape;272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65975" y="743975"/>
            <a:ext cx="2651500" cy="3246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C1C6"/>
        </a:solidFill>
        <a:effectLst/>
      </p:bgPr>
    </p:bg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Google Shape;277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45"/>
          <p:cNvSpPr txBox="1"/>
          <p:nvPr/>
        </p:nvSpPr>
        <p:spPr>
          <a:xfrm>
            <a:off x="468825" y="681200"/>
            <a:ext cx="4783200" cy="38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The 15th Amendment granted African American men the right to vote</a:t>
            </a: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b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1870</a:t>
            </a:r>
            <a:endParaRPr sz="3500" b="1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9" name="Google Shape;279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65975" y="743975"/>
            <a:ext cx="2651500" cy="3246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C1C6"/>
        </a:solidFill>
        <a:effectLst/>
      </p:bgPr>
    </p:bg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Google Shape;284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46"/>
          <p:cNvSpPr txBox="1"/>
          <p:nvPr/>
        </p:nvSpPr>
        <p:spPr>
          <a:xfrm>
            <a:off x="468825" y="848600"/>
            <a:ext cx="4281000" cy="367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Freedom of speech was protected by the 1st Amendment</a:t>
            </a: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6" name="Google Shape;286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64450" y="785825"/>
            <a:ext cx="3127975" cy="3231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C1C6"/>
        </a:solidFill>
        <a:effectLst/>
      </p:bgPr>
    </p:bg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" name="Google Shape;291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47"/>
          <p:cNvSpPr txBox="1"/>
          <p:nvPr/>
        </p:nvSpPr>
        <p:spPr>
          <a:xfrm>
            <a:off x="468825" y="848600"/>
            <a:ext cx="4281000" cy="367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Freedom of speech was protected by the 1st Amendment</a:t>
            </a: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b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1791</a:t>
            </a:r>
            <a:endParaRPr sz="3500" b="1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3" name="Google Shape;293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64450" y="785825"/>
            <a:ext cx="3127975" cy="3231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2C4C9"/>
        </a:solidFill>
        <a:effectLst/>
      </p:bgPr>
    </p:bg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48"/>
          <p:cNvSpPr txBox="1">
            <a:spLocks noGrp="1"/>
          </p:cNvSpPr>
          <p:nvPr>
            <p:ph type="ctrTitle"/>
          </p:nvPr>
        </p:nvSpPr>
        <p:spPr>
          <a:xfrm>
            <a:off x="585875" y="514325"/>
            <a:ext cx="7824900" cy="784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b="1">
                <a:latin typeface="Calibri"/>
                <a:ea typeface="Calibri"/>
                <a:cs typeface="Calibri"/>
                <a:sym typeface="Calibri"/>
              </a:rPr>
              <a:t>Evolution of a Law/Right</a:t>
            </a:r>
            <a:endParaRPr sz="4400" b="1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9" name="Google Shape;299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p48"/>
          <p:cNvSpPr txBox="1"/>
          <p:nvPr/>
        </p:nvSpPr>
        <p:spPr>
          <a:xfrm>
            <a:off x="585875" y="1476250"/>
            <a:ext cx="8150100" cy="31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Pick a law or right</a:t>
            </a:r>
            <a:r>
              <a:rPr lang="en" sz="2900" b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29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that has evolved significantly since 1776. </a:t>
            </a:r>
            <a:r>
              <a:rPr lang="en" sz="2900" b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Create a slideshow presentation</a:t>
            </a:r>
            <a:r>
              <a:rPr lang="en" sz="29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 explaining: </a:t>
            </a:r>
            <a:endParaRPr sz="29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12750" algn="l" rtl="0"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Calibri"/>
              <a:buChar char="➢"/>
            </a:pPr>
            <a:r>
              <a:rPr lang="en" sz="29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how the law/right has evolved </a:t>
            </a:r>
            <a:endParaRPr sz="29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12750" algn="l" rtl="0">
              <a:spcBef>
                <a:spcPts val="1000"/>
              </a:spcBef>
              <a:spcAft>
                <a:spcPts val="1000"/>
              </a:spcAft>
              <a:buClr>
                <a:srgbClr val="434343"/>
              </a:buClr>
              <a:buSzPts val="2900"/>
              <a:buFont typeface="Calibri"/>
              <a:buChar char="➢"/>
            </a:pPr>
            <a:r>
              <a:rPr lang="en" sz="29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the impact it has had on American society</a:t>
            </a:r>
            <a:endParaRPr sz="29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2C4C9"/>
        </a:solidFill>
        <a:effectLst/>
      </p:bgPr>
    </p:bg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49"/>
          <p:cNvSpPr txBox="1">
            <a:spLocks noGrp="1"/>
          </p:cNvSpPr>
          <p:nvPr>
            <p:ph type="ctrTitle"/>
          </p:nvPr>
        </p:nvSpPr>
        <p:spPr>
          <a:xfrm>
            <a:off x="544025" y="451625"/>
            <a:ext cx="8599800" cy="784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 b="1">
                <a:latin typeface="Calibri"/>
                <a:ea typeface="Calibri"/>
                <a:cs typeface="Calibri"/>
                <a:sym typeface="Calibri"/>
              </a:rPr>
              <a:t>Evolution of a Law/Right</a:t>
            </a:r>
            <a:endParaRPr sz="4200" b="1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6" name="Google Shape;306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49"/>
          <p:cNvSpPr txBox="1"/>
          <p:nvPr/>
        </p:nvSpPr>
        <p:spPr>
          <a:xfrm>
            <a:off x="544025" y="1413550"/>
            <a:ext cx="8139600" cy="31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Calibri"/>
              <a:buChar char="➢"/>
            </a:pPr>
            <a:r>
              <a:rPr lang="en" sz="29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Slideshow should be 5-10 slides</a:t>
            </a:r>
            <a:endParaRPr sz="29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12750" algn="l" rtl="0"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Calibri"/>
              <a:buChar char="➢"/>
            </a:pPr>
            <a:r>
              <a:rPr lang="en" sz="29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Information should be written in your own words (do not copy/paste or use AI)</a:t>
            </a:r>
            <a:endParaRPr sz="29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12750" algn="l" rtl="0">
              <a:spcBef>
                <a:spcPts val="1000"/>
              </a:spcBef>
              <a:spcAft>
                <a:spcPts val="1000"/>
              </a:spcAft>
              <a:buClr>
                <a:srgbClr val="434343"/>
              </a:buClr>
              <a:buSzPts val="2900"/>
              <a:buFont typeface="Calibri"/>
              <a:buChar char="➢"/>
            </a:pPr>
            <a:r>
              <a:rPr lang="en" sz="29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Keep track of the websites you use during your research and include them on a works cited slide at the end</a:t>
            </a:r>
            <a:endParaRPr sz="29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C1C6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6"/>
          <p:cNvSpPr txBox="1"/>
          <p:nvPr/>
        </p:nvSpPr>
        <p:spPr>
          <a:xfrm>
            <a:off x="468825" y="681200"/>
            <a:ext cx="4417200" cy="38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Women gained the right to vote with the 19th Amendment</a:t>
            </a: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6" name="Google Shape;76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6025" y="911374"/>
            <a:ext cx="3351800" cy="327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C1C6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7"/>
          <p:cNvSpPr txBox="1"/>
          <p:nvPr/>
        </p:nvSpPr>
        <p:spPr>
          <a:xfrm>
            <a:off x="468825" y="681200"/>
            <a:ext cx="4417200" cy="38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Women gained the right to vote with the 19th Amendment</a:t>
            </a: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b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1920</a:t>
            </a:r>
            <a:endParaRPr sz="3500" b="1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3" name="Google Shape;8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6025" y="911374"/>
            <a:ext cx="3351800" cy="327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C1C6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8"/>
          <p:cNvSpPr txBox="1"/>
          <p:nvPr/>
        </p:nvSpPr>
        <p:spPr>
          <a:xfrm>
            <a:off x="468825" y="681200"/>
            <a:ext cx="4783200" cy="38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The U.S. Constitution was ratified, establishing the framework for American government</a:t>
            </a: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Google Shape;9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77650" y="591550"/>
            <a:ext cx="3156432" cy="383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C1C6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9"/>
          <p:cNvSpPr txBox="1"/>
          <p:nvPr/>
        </p:nvSpPr>
        <p:spPr>
          <a:xfrm>
            <a:off x="468825" y="681200"/>
            <a:ext cx="4783200" cy="38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The U.S. Constitution was ratified, establishing the framework for American government</a:t>
            </a: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b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1788</a:t>
            </a:r>
            <a:endParaRPr sz="3500" b="1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7" name="Google Shape;9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77650" y="591550"/>
            <a:ext cx="3156432" cy="383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C1C6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20"/>
          <p:cNvSpPr txBox="1"/>
          <p:nvPr/>
        </p:nvSpPr>
        <p:spPr>
          <a:xfrm>
            <a:off x="468825" y="743975"/>
            <a:ext cx="4668000" cy="377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The introduction of social media platforms increased freedom of expression and online civic engagement</a:t>
            </a: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4" name="Google Shape;104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36825" y="873363"/>
            <a:ext cx="3440776" cy="31456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C1C6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500" y="4573175"/>
            <a:ext cx="1278650" cy="5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1"/>
          <p:cNvSpPr txBox="1"/>
          <p:nvPr/>
        </p:nvSpPr>
        <p:spPr>
          <a:xfrm>
            <a:off x="468825" y="743975"/>
            <a:ext cx="4668000" cy="377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The introduction of social media platforms increased freedom of expression and online civic engagement</a:t>
            </a: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b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2000s</a:t>
            </a:r>
            <a:endParaRPr sz="3500" b="1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1" name="Google Shape;11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36825" y="873363"/>
            <a:ext cx="3440776" cy="31456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576</Words>
  <Application>Microsoft Office PowerPoint</Application>
  <PresentationFormat>On-screen Show (16:9)</PresentationFormat>
  <Paragraphs>109</Paragraphs>
  <Slides>37</Slides>
  <Notes>37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0" baseType="lpstr">
      <vt:lpstr>Arial</vt:lpstr>
      <vt:lpstr>Calibri</vt:lpstr>
      <vt:lpstr>Simple Light</vt:lpstr>
      <vt:lpstr>How has life in the United States changed since 1776? 🤔</vt:lpstr>
      <vt:lpstr>Time to Sort!</vt:lpstr>
      <vt:lpstr>Get ready…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Evolution of a Law/Right</vt:lpstr>
      <vt:lpstr>Evolution of a Law/Right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Andrea Viel</cp:lastModifiedBy>
  <cp:revision>1</cp:revision>
  <dcterms:modified xsi:type="dcterms:W3CDTF">2025-11-25T20:24:09Z</dcterms:modified>
</cp:coreProperties>
</file>