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Laws" id="{790253A1-BA00-4207-B772-17C40340A1F3}">
          <p14:sldIdLst>
            <p14:sldId id="256"/>
          </p14:sldIdLst>
        </p14:section>
        <p14:section name="Excused" id="{D2FD90EA-D91E-4506-A418-D6CF275D2034}">
          <p14:sldIdLst>
            <p14:sldId id="257"/>
          </p14:sldIdLst>
        </p14:section>
        <p14:section name="Unexcused" id="{E577E55D-9469-4306-8249-0E0006C5D0DC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3" autoAdjust="0"/>
    <p:restoredTop sz="94660"/>
  </p:normalViewPr>
  <p:slideViewPr>
    <p:cSldViewPr snapToGrid="0">
      <p:cViewPr>
        <p:scale>
          <a:sx n="73" d="100"/>
          <a:sy n="73" d="100"/>
        </p:scale>
        <p:origin x="32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A4C6D-61F8-0D5B-96A9-BAE4DC7156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0CB0B1-A334-10C0-C9BD-0A7F46BB40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6C198-A8EB-A07C-C7D7-F21996DD3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51E8-AA82-4502-BE81-3794C69A50E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18374-88A0-5D26-E1D7-65F27BC96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D717A-4AE2-0FB0-61A1-877721933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2C9C-3D18-4487-89BA-B758D3C45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473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C2A4B-D7B3-04E8-2A65-09F7CFC17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B3D20-6401-9C76-4B7C-7F3127E14E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568E57-5EC5-1E45-D0DE-E35480491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51E8-AA82-4502-BE81-3794C69A50E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CA80A2-93A6-EB65-8594-B8827BD8A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26FF61-5900-E4C3-E03E-422A29D58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2C9C-3D18-4487-89BA-B758D3C45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302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98327C7-2982-627A-E018-F5487425B1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40585F-A250-9440-A2DC-F306520E83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FF09BF-1BC1-2CD6-5DD2-4CB5FF8B4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51E8-AA82-4502-BE81-3794C69A50E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79402E-D262-3447-7232-5F97FAEC5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56CB5-9CB8-381E-4AB4-C6F6C76F3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2C9C-3D18-4487-89BA-B758D3C45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919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4D9B8-3B7F-497F-BD9A-FCBD1D66D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D7CD8-41F7-2A61-B136-DF559A2422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9E4DD-AE11-DB3D-6C9C-243BCE7D4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51E8-AA82-4502-BE81-3794C69A50E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6975AD-310F-859D-CD1F-F4466976A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4AC7B-9D08-09EE-3C3A-799D13CE9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2C9C-3D18-4487-89BA-B758D3C45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502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97DC3-3A9E-436A-CF87-692B2DC97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F89AFB-8B1F-52E2-0819-942109E874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C2EC2C-0082-C8A0-CBE8-E92738B47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51E8-AA82-4502-BE81-3794C69A50E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6AD4CF-94D2-87F2-B24B-97D2F5FF0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41A54B-44BF-14D8-C418-22484855D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2C9C-3D18-4487-89BA-B758D3C45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850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DD2F4-80DE-D13A-FFD4-8B48C76C4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9F86A-E52D-7AE9-4AC9-BE3A7C15BB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F7477B-1E86-8B02-118B-6454D7E275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EC05CD-638F-D053-06F6-19C810FEB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51E8-AA82-4502-BE81-3794C69A50E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CC6E9C-AFEB-CFD7-1FDA-97660D6BA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B97D85-0AF9-EF23-7AC5-1ABC09466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2C9C-3D18-4487-89BA-B758D3C45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469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A977F-4B24-B3B0-1706-A5B1472CB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6467C5-569A-CF7B-972A-12AC2E2C05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50B31B-E427-7FF1-DFB1-A275C8D993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476091-DE89-B2CD-2070-197CB0D045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A4A860-9063-05DE-A373-C13EBF1CA3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93A9F6-8422-0EC0-B065-5A976173E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51E8-AA82-4502-BE81-3794C69A50E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BDA1D6-B3B2-C4AC-5661-6C9AC7487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757E50-37B4-D904-4D23-43382FD7B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2C9C-3D18-4487-89BA-B758D3C45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822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85F69-04F5-33F3-A82C-21DCA899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19B67A-43B9-327F-7AFA-EEF7816AF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51E8-AA82-4502-BE81-3794C69A50E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5449B9-3231-694C-53FA-A0188469B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F5EBB8-06DF-83F1-832C-9D4BF6E7A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2C9C-3D18-4487-89BA-B758D3C45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1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7BAA81-46AC-4E2C-9EA1-CD5C424A0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51E8-AA82-4502-BE81-3794C69A50E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9DCF2C-99CA-5503-3EC9-623A0A0A3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1BFE10-6C1A-40E5-4D6E-A8B724DE0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2C9C-3D18-4487-89BA-B758D3C45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866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AB52C-CA11-4236-90E5-1049D72BF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0FE03-C4E7-CB4F-13B7-DA1211258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B85A05-1942-F425-973D-0380589C0E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92328-2ED6-FF20-82E1-08F7EF9C0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51E8-AA82-4502-BE81-3794C69A50E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2BB785-8C2A-846E-A2BC-9AEA6F10C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1582EF-6AD5-02A5-3C85-9EE6ACF12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2C9C-3D18-4487-89BA-B758D3C45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32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7A617-0A09-0F62-28D4-DBDA0D8C9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6661C8-1065-0DAD-3DD1-B98AA165A5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5E3619-D045-B692-2E4B-27AD362D86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259004-B510-5AB9-C0D0-B9759DECB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51E8-AA82-4502-BE81-3794C69A50E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F62C8-7EE4-9C2F-EE07-2EF097A9A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51F6F4-A98A-9F6D-5EF7-3E01FB61B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2C9C-3D18-4487-89BA-B758D3C45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261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A7484F-7156-1C5E-8679-22561F972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B387B1-A5B2-BD05-31F4-62E34AB229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99393B-A723-FE36-C520-A656CE7B03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451E8-AA82-4502-BE81-3794C69A50E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F95BB2-6AB1-9CDE-C59E-7C34D87EAC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682040-F309-E458-3043-DCE08EBC89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B2C9C-3D18-4487-89BA-B758D3C45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01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8A200FD-755D-710F-D3B7-59AC67F24CED}"/>
              </a:ext>
            </a:extLst>
          </p:cNvPr>
          <p:cNvSpPr/>
          <p:nvPr/>
        </p:nvSpPr>
        <p:spPr>
          <a:xfrm>
            <a:off x="0" y="119495"/>
            <a:ext cx="12192000" cy="1562100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4B0479-0E8A-B4DE-B766-28D6F0B1B982}"/>
              </a:ext>
            </a:extLst>
          </p:cNvPr>
          <p:cNvSpPr/>
          <p:nvPr/>
        </p:nvSpPr>
        <p:spPr>
          <a:xfrm>
            <a:off x="0" y="1828800"/>
            <a:ext cx="12192000" cy="1562100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D6863E-9F95-F59E-A42E-459074161FFE}"/>
              </a:ext>
            </a:extLst>
          </p:cNvPr>
          <p:cNvSpPr/>
          <p:nvPr/>
        </p:nvSpPr>
        <p:spPr>
          <a:xfrm>
            <a:off x="0" y="3479223"/>
            <a:ext cx="12192000" cy="1562100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ADEDAA-E3D4-FFCD-BC8E-5EEA3A60952A}"/>
              </a:ext>
            </a:extLst>
          </p:cNvPr>
          <p:cNvSpPr/>
          <p:nvPr/>
        </p:nvSpPr>
        <p:spPr>
          <a:xfrm>
            <a:off x="0" y="5143500"/>
            <a:ext cx="12192000" cy="1562100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EE6FEB-357A-BB9C-3A04-006FD96F1B26}"/>
              </a:ext>
            </a:extLst>
          </p:cNvPr>
          <p:cNvSpPr txBox="1"/>
          <p:nvPr/>
        </p:nvSpPr>
        <p:spPr>
          <a:xfrm>
            <a:off x="103909" y="256071"/>
            <a:ext cx="11984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/>
              <a:t>ARS 15-803. </a:t>
            </a:r>
            <a:r>
              <a:rPr lang="en-US" b="0" i="0" u="sng" dirty="0">
                <a:solidFill>
                  <a:srgbClr val="000000"/>
                </a:solidFill>
                <a:effectLst/>
              </a:rPr>
              <a:t>School attendance; exemptions; definitions</a:t>
            </a:r>
            <a:endParaRPr lang="en-US" b="0" i="0" dirty="0">
              <a:solidFill>
                <a:srgbClr val="000000"/>
              </a:solidFill>
              <a:effectLst/>
            </a:endParaRP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</a:rPr>
              <a:t>A. It is unlawful for any child who is between six and sixteen years of age to fail to attend school during the hours school is in session.</a:t>
            </a:r>
            <a:endParaRPr lang="en-US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F597B4-9548-B747-A849-2584CEF1E319}"/>
              </a:ext>
            </a:extLst>
          </p:cNvPr>
          <p:cNvSpPr txBox="1"/>
          <p:nvPr/>
        </p:nvSpPr>
        <p:spPr>
          <a:xfrm>
            <a:off x="0" y="3734075"/>
            <a:ext cx="11984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/>
              <a:t>ARS 15-803 (</a:t>
            </a:r>
            <a:r>
              <a:rPr lang="en-US" b="1" i="0" dirty="0">
                <a:solidFill>
                  <a:srgbClr val="000000"/>
                </a:solidFill>
                <a:effectLst/>
              </a:rPr>
              <a:t>B). </a:t>
            </a:r>
            <a:r>
              <a:rPr lang="en-US" b="0" i="0" dirty="0">
                <a:solidFill>
                  <a:srgbClr val="000000"/>
                </a:solidFill>
                <a:effectLst/>
              </a:rPr>
              <a:t>A child who is habitually truant or who has excessive absences may be adjudicated an incorrigible child as defined in section 8-201.  Absences may be considered excessive when the number of absent days exceeds ten percent of the number of required attendance days prescribed in section 15-802, subsection B, paragraph 1.</a:t>
            </a:r>
            <a:endParaRPr lang="en-US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164D74-47D1-A81C-AF11-1D8EC0838EEC}"/>
              </a:ext>
            </a:extLst>
          </p:cNvPr>
          <p:cNvSpPr txBox="1"/>
          <p:nvPr/>
        </p:nvSpPr>
        <p:spPr>
          <a:xfrm>
            <a:off x="103909" y="5198577"/>
            <a:ext cx="119841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/>
              <a:t>ARS 15-803 </a:t>
            </a:r>
            <a:r>
              <a:rPr lang="en-US" b="1" i="0" dirty="0">
                <a:solidFill>
                  <a:srgbClr val="000000"/>
                </a:solidFill>
                <a:effectLst/>
              </a:rPr>
              <a:t>15-803(C).</a:t>
            </a: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</a:rPr>
              <a:t>1. "Habitually truant" means a truant child who is truant for at least five school days within a school year.</a:t>
            </a: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</a:rPr>
              <a:t>2. "Truant" means an unexcused absence for at least one class period during the day.</a:t>
            </a: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</a:rPr>
              <a:t>3. "Truant child" means a child who is between six and sixteen years of age and who is not in attendance at a public or private school during the hours that school is in session, unless excused as provided by this section.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E4BD00-FB07-4A3E-B73F-1D8F563B3B19}"/>
              </a:ext>
            </a:extLst>
          </p:cNvPr>
          <p:cNvSpPr txBox="1"/>
          <p:nvPr/>
        </p:nvSpPr>
        <p:spPr>
          <a:xfrm>
            <a:off x="103909" y="1936447"/>
            <a:ext cx="11984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/>
              <a:t>ARS 15-803 (A).</a:t>
            </a:r>
          </a:p>
          <a:p>
            <a:pPr algn="l"/>
            <a:r>
              <a:rPr lang="en-US" i="0" dirty="0">
                <a:solidFill>
                  <a:srgbClr val="000000"/>
                </a:solidFill>
                <a:effectLst/>
              </a:rPr>
              <a:t>1. </a:t>
            </a:r>
            <a:r>
              <a:rPr lang="en-US" b="0" i="0" dirty="0">
                <a:solidFill>
                  <a:srgbClr val="000000"/>
                </a:solidFill>
                <a:effectLst/>
              </a:rPr>
              <a:t>The child is excused pursuant to section 15-802, subsection D or section 15-901, subsection A, paragraph 5, subdivision (c).</a:t>
            </a: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</a:rPr>
              <a:t>2. The child is accompanied by a parent or a person authorized by a parent.</a:t>
            </a: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</a:rPr>
              <a:t>3. The child is provided with instruction in a homeschool.</a:t>
            </a:r>
          </a:p>
        </p:txBody>
      </p:sp>
    </p:spTree>
    <p:extLst>
      <p:ext uri="{BB962C8B-B14F-4D97-AF65-F5344CB8AC3E}">
        <p14:creationId xmlns:p14="http://schemas.microsoft.com/office/powerpoint/2010/main" val="3155586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8A200FD-755D-710F-D3B7-59AC67F24CED}"/>
              </a:ext>
            </a:extLst>
          </p:cNvPr>
          <p:cNvSpPr/>
          <p:nvPr/>
        </p:nvSpPr>
        <p:spPr>
          <a:xfrm>
            <a:off x="0" y="186339"/>
            <a:ext cx="12192000" cy="879036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4B0479-0E8A-B4DE-B766-28D6F0B1B982}"/>
              </a:ext>
            </a:extLst>
          </p:cNvPr>
          <p:cNvSpPr/>
          <p:nvPr/>
        </p:nvSpPr>
        <p:spPr>
          <a:xfrm>
            <a:off x="0" y="1885086"/>
            <a:ext cx="12192000" cy="76758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D6863E-9F95-F59E-A42E-459074161FFE}"/>
              </a:ext>
            </a:extLst>
          </p:cNvPr>
          <p:cNvSpPr/>
          <p:nvPr/>
        </p:nvSpPr>
        <p:spPr>
          <a:xfrm>
            <a:off x="0" y="3449783"/>
            <a:ext cx="12192000" cy="755801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ADEDAA-E3D4-FFCD-BC8E-5EEA3A60952A}"/>
              </a:ext>
            </a:extLst>
          </p:cNvPr>
          <p:cNvSpPr/>
          <p:nvPr/>
        </p:nvSpPr>
        <p:spPr>
          <a:xfrm>
            <a:off x="0" y="5143500"/>
            <a:ext cx="12192000" cy="755801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EE6FEB-357A-BB9C-3A04-006FD96F1B26}"/>
              </a:ext>
            </a:extLst>
          </p:cNvPr>
          <p:cNvSpPr txBox="1"/>
          <p:nvPr/>
        </p:nvSpPr>
        <p:spPr>
          <a:xfrm>
            <a:off x="207818" y="374347"/>
            <a:ext cx="1198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dirty="0"/>
              <a:t>A student who is sick and unable to attend school but completes their coursework may be…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F597B4-9548-B747-A849-2584CEF1E319}"/>
              </a:ext>
            </a:extLst>
          </p:cNvPr>
          <p:cNvSpPr txBox="1"/>
          <p:nvPr/>
        </p:nvSpPr>
        <p:spPr>
          <a:xfrm>
            <a:off x="0" y="3734075"/>
            <a:ext cx="1198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 student who is suspended but does not exceed 10% of the required school attendance may be…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164D74-47D1-A81C-AF11-1D8EC0838EEC}"/>
              </a:ext>
            </a:extLst>
          </p:cNvPr>
          <p:cNvSpPr txBox="1"/>
          <p:nvPr/>
        </p:nvSpPr>
        <p:spPr>
          <a:xfrm>
            <a:off x="103909" y="5198577"/>
            <a:ext cx="1198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 student who has a doctor’s appointment may be…</a:t>
            </a:r>
            <a:endParaRPr lang="en-US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E4BD00-FB07-4A3E-B73F-1D8F563B3B19}"/>
              </a:ext>
            </a:extLst>
          </p:cNvPr>
          <p:cNvSpPr txBox="1"/>
          <p:nvPr/>
        </p:nvSpPr>
        <p:spPr>
          <a:xfrm>
            <a:off x="103909" y="2027926"/>
            <a:ext cx="1198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 student who has a family emergency may be…</a:t>
            </a:r>
            <a:endParaRPr lang="en-US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FF70923-E486-3EC5-0B68-78AFBB052C3C}"/>
              </a:ext>
            </a:extLst>
          </p:cNvPr>
          <p:cNvSpPr/>
          <p:nvPr/>
        </p:nvSpPr>
        <p:spPr>
          <a:xfrm>
            <a:off x="0" y="1113612"/>
            <a:ext cx="12192000" cy="73016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DF09079-9840-AA74-C814-94952B13B748}"/>
              </a:ext>
            </a:extLst>
          </p:cNvPr>
          <p:cNvSpPr/>
          <p:nvPr/>
        </p:nvSpPr>
        <p:spPr>
          <a:xfrm>
            <a:off x="0" y="2667390"/>
            <a:ext cx="12192000" cy="752953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1141BC-35A8-CC83-7561-6C612E7DF8EE}"/>
              </a:ext>
            </a:extLst>
          </p:cNvPr>
          <p:cNvSpPr/>
          <p:nvPr/>
        </p:nvSpPr>
        <p:spPr>
          <a:xfrm>
            <a:off x="0" y="4235024"/>
            <a:ext cx="12192000" cy="879036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9D9CFC-FF4B-ABE9-DBA6-82D880155E24}"/>
              </a:ext>
            </a:extLst>
          </p:cNvPr>
          <p:cNvSpPr/>
          <p:nvPr/>
        </p:nvSpPr>
        <p:spPr>
          <a:xfrm>
            <a:off x="0" y="5928741"/>
            <a:ext cx="12192000" cy="879036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21746B-56D9-737A-6DCE-781CA7B0702D}"/>
              </a:ext>
            </a:extLst>
          </p:cNvPr>
          <p:cNvSpPr txBox="1"/>
          <p:nvPr/>
        </p:nvSpPr>
        <p:spPr>
          <a:xfrm>
            <a:off x="207818" y="1267991"/>
            <a:ext cx="1198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 student who is missing school due to an accident but completes their coursework may be…</a:t>
            </a:r>
            <a:endParaRPr lang="en-US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CD7D33E-B216-F415-D5BF-6421F5381375}"/>
              </a:ext>
            </a:extLst>
          </p:cNvPr>
          <p:cNvSpPr txBox="1"/>
          <p:nvPr/>
        </p:nvSpPr>
        <p:spPr>
          <a:xfrm>
            <a:off x="256309" y="4462076"/>
            <a:ext cx="1198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 student on a family vacation when school is in session; if approved by the school district may be… </a:t>
            </a:r>
            <a:endParaRPr lang="en-US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612797-3F57-8DFB-0A63-F77376E0B2B3}"/>
              </a:ext>
            </a:extLst>
          </p:cNvPr>
          <p:cNvSpPr txBox="1"/>
          <p:nvPr/>
        </p:nvSpPr>
        <p:spPr>
          <a:xfrm>
            <a:off x="256309" y="6183593"/>
            <a:ext cx="1198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 student accompanied by a parent or guardian for not more than 10% of the required school days may be…</a:t>
            </a:r>
            <a:endParaRPr lang="en-US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8A82D3-5950-A5A2-5CF1-F1CFFAE19922}"/>
              </a:ext>
            </a:extLst>
          </p:cNvPr>
          <p:cNvSpPr txBox="1"/>
          <p:nvPr/>
        </p:nvSpPr>
        <p:spPr>
          <a:xfrm>
            <a:off x="207818" y="2873317"/>
            <a:ext cx="1198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 student who has a bereavement (loss of loved one) may be…</a:t>
            </a:r>
            <a:endParaRPr lang="en-US" i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56692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8A200FD-755D-710F-D3B7-59AC67F24CED}"/>
              </a:ext>
            </a:extLst>
          </p:cNvPr>
          <p:cNvSpPr/>
          <p:nvPr/>
        </p:nvSpPr>
        <p:spPr>
          <a:xfrm>
            <a:off x="0" y="186339"/>
            <a:ext cx="12192000" cy="879036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4B0479-0E8A-B4DE-B766-28D6F0B1B982}"/>
              </a:ext>
            </a:extLst>
          </p:cNvPr>
          <p:cNvSpPr/>
          <p:nvPr/>
        </p:nvSpPr>
        <p:spPr>
          <a:xfrm>
            <a:off x="0" y="1885086"/>
            <a:ext cx="12192000" cy="76758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D6863E-9F95-F59E-A42E-459074161FFE}"/>
              </a:ext>
            </a:extLst>
          </p:cNvPr>
          <p:cNvSpPr/>
          <p:nvPr/>
        </p:nvSpPr>
        <p:spPr>
          <a:xfrm>
            <a:off x="0" y="3449783"/>
            <a:ext cx="12192000" cy="755801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ADEDAA-E3D4-FFCD-BC8E-5EEA3A60952A}"/>
              </a:ext>
            </a:extLst>
          </p:cNvPr>
          <p:cNvSpPr/>
          <p:nvPr/>
        </p:nvSpPr>
        <p:spPr>
          <a:xfrm>
            <a:off x="0" y="5143500"/>
            <a:ext cx="12192000" cy="755801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EE6FEB-357A-BB9C-3A04-006FD96F1B26}"/>
              </a:ext>
            </a:extLst>
          </p:cNvPr>
          <p:cNvSpPr txBox="1"/>
          <p:nvPr/>
        </p:nvSpPr>
        <p:spPr>
          <a:xfrm>
            <a:off x="207818" y="374347"/>
            <a:ext cx="1198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dirty="0"/>
              <a:t>A student who has excessive absenteeism (more than 10%) may be…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F597B4-9548-B747-A849-2584CEF1E319}"/>
              </a:ext>
            </a:extLst>
          </p:cNvPr>
          <p:cNvSpPr txBox="1"/>
          <p:nvPr/>
        </p:nvSpPr>
        <p:spPr>
          <a:xfrm>
            <a:off x="0" y="3694403"/>
            <a:ext cx="1198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A student </a:t>
            </a:r>
            <a:r>
              <a:rPr lang="en-US" dirty="0"/>
              <a:t>who goes to work instead of attending school; with out permission from parents and school may be…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164D74-47D1-A81C-AF11-1D8EC0838EEC}"/>
              </a:ext>
            </a:extLst>
          </p:cNvPr>
          <p:cNvSpPr txBox="1"/>
          <p:nvPr/>
        </p:nvSpPr>
        <p:spPr>
          <a:xfrm>
            <a:off x="103909" y="5306213"/>
            <a:ext cx="1198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 student who is tending to younger siblings instead of attending class may be…</a:t>
            </a:r>
            <a:endParaRPr lang="en-US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E4BD00-FB07-4A3E-B73F-1D8F563B3B19}"/>
              </a:ext>
            </a:extLst>
          </p:cNvPr>
          <p:cNvSpPr txBox="1"/>
          <p:nvPr/>
        </p:nvSpPr>
        <p:spPr>
          <a:xfrm>
            <a:off x="103909" y="2097361"/>
            <a:ext cx="1198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 student who ditches class without parent permission may be…</a:t>
            </a:r>
            <a:endParaRPr lang="en-US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FF70923-E486-3EC5-0B68-78AFBB052C3C}"/>
              </a:ext>
            </a:extLst>
          </p:cNvPr>
          <p:cNvSpPr/>
          <p:nvPr/>
        </p:nvSpPr>
        <p:spPr>
          <a:xfrm>
            <a:off x="0" y="1113612"/>
            <a:ext cx="12192000" cy="73016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DF09079-9840-AA74-C814-94952B13B748}"/>
              </a:ext>
            </a:extLst>
          </p:cNvPr>
          <p:cNvSpPr/>
          <p:nvPr/>
        </p:nvSpPr>
        <p:spPr>
          <a:xfrm>
            <a:off x="0" y="2667390"/>
            <a:ext cx="12192000" cy="752953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1141BC-35A8-CC83-7561-6C612E7DF8EE}"/>
              </a:ext>
            </a:extLst>
          </p:cNvPr>
          <p:cNvSpPr/>
          <p:nvPr/>
        </p:nvSpPr>
        <p:spPr>
          <a:xfrm>
            <a:off x="0" y="4235024"/>
            <a:ext cx="12192000" cy="879036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9D9CFC-FF4B-ABE9-DBA6-82D880155E24}"/>
              </a:ext>
            </a:extLst>
          </p:cNvPr>
          <p:cNvSpPr/>
          <p:nvPr/>
        </p:nvSpPr>
        <p:spPr>
          <a:xfrm>
            <a:off x="0" y="5954378"/>
            <a:ext cx="12192000" cy="879036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21746B-56D9-737A-6DCE-781CA7B0702D}"/>
              </a:ext>
            </a:extLst>
          </p:cNvPr>
          <p:cNvSpPr txBox="1"/>
          <p:nvPr/>
        </p:nvSpPr>
        <p:spPr>
          <a:xfrm>
            <a:off x="207818" y="1267991"/>
            <a:ext cx="1198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 student who is habitually truant may be…</a:t>
            </a:r>
            <a:endParaRPr lang="en-US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CD7D33E-B216-F415-D5BF-6421F5381375}"/>
              </a:ext>
            </a:extLst>
          </p:cNvPr>
          <p:cNvSpPr txBox="1"/>
          <p:nvPr/>
        </p:nvSpPr>
        <p:spPr>
          <a:xfrm>
            <a:off x="256309" y="4462076"/>
            <a:ext cx="1198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 student who stays home to work on school projects without parent permission may be…</a:t>
            </a:r>
            <a:endParaRPr lang="en-US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612797-3F57-8DFB-0A63-F77376E0B2B3}"/>
              </a:ext>
            </a:extLst>
          </p:cNvPr>
          <p:cNvSpPr txBox="1"/>
          <p:nvPr/>
        </p:nvSpPr>
        <p:spPr>
          <a:xfrm>
            <a:off x="103909" y="6209230"/>
            <a:ext cx="1198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 student that stays home from school because they do not feel safe going to school may be…</a:t>
            </a:r>
            <a:endParaRPr lang="en-US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8A82D3-5950-A5A2-5CF1-F1CFFAE19922}"/>
              </a:ext>
            </a:extLst>
          </p:cNvPr>
          <p:cNvSpPr txBox="1"/>
          <p:nvPr/>
        </p:nvSpPr>
        <p:spPr>
          <a:xfrm>
            <a:off x="207818" y="2873317"/>
            <a:ext cx="1198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 student leaves school before the end of the school day without parent permission may be…</a:t>
            </a:r>
            <a:endParaRPr lang="en-US" i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1274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509</Words>
  <Application>Microsoft Office PowerPoint</Application>
  <PresentationFormat>Widescreen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Jennifer Castro</cp:lastModifiedBy>
  <cp:revision>2</cp:revision>
  <dcterms:created xsi:type="dcterms:W3CDTF">2023-08-04T19:26:35Z</dcterms:created>
  <dcterms:modified xsi:type="dcterms:W3CDTF">2023-08-09T22:45:54Z</dcterms:modified>
</cp:coreProperties>
</file>