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raffic  Signs" id="{9883D59D-9BE4-46A2-A05B-F0620C1C2579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Missing Word Lists" id="{1E98150C-373C-4340-83DF-4FC3532E38C2}">
          <p14:sldIdLst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676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475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7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7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573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6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147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0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02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49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C7658-BECE-4FC8-B403-58473545E619}" type="datetimeFigureOut">
              <a:rPr lang="en-US" smtClean="0"/>
              <a:pPr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272A0-9C3D-4A82-998E-C807627A9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3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/>
          <p:cNvSpPr/>
          <p:nvPr/>
        </p:nvSpPr>
        <p:spPr>
          <a:xfrm>
            <a:off x="2514600" y="533400"/>
            <a:ext cx="4038600" cy="3505200"/>
          </a:xfrm>
          <a:prstGeom prst="hexagon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4495800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When I see this sign I should ___  ___  ___  ___ !  I can __ __when I have looked both ways and it is clear.  I can go if the light turns __ __ __ __ __ and I have looked both ways. 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01846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4724400"/>
            <a:ext cx="8382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When I see these signs I should </a:t>
            </a:r>
            <a:r>
              <a:rPr lang="en-US" sz="2000" b="1" u="sng" dirty="0" smtClean="0">
                <a:solidFill>
                  <a:srgbClr val="FF0000"/>
                </a:solidFill>
              </a:rPr>
              <a:t>S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u="sng" dirty="0" smtClean="0">
                <a:solidFill>
                  <a:srgbClr val="FF0000"/>
                </a:solidFill>
              </a:rPr>
              <a:t>T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u="sng" dirty="0" smtClean="0">
                <a:solidFill>
                  <a:srgbClr val="FF0000"/>
                </a:solidFill>
              </a:rPr>
              <a:t>O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u="sng" dirty="0" smtClean="0">
                <a:solidFill>
                  <a:srgbClr val="FF0000"/>
                </a:solidFill>
              </a:rPr>
              <a:t>P</a:t>
            </a:r>
            <a:r>
              <a:rPr lang="en-US" sz="2000" b="1" dirty="0" smtClean="0">
                <a:solidFill>
                  <a:srgbClr val="FF0000"/>
                </a:solidFill>
              </a:rPr>
              <a:t>! </a:t>
            </a:r>
          </a:p>
          <a:p>
            <a:pPr lvl="0"/>
            <a:r>
              <a:rPr lang="en-US" sz="2000" b="1" dirty="0"/>
              <a:t>(</a:t>
            </a:r>
            <a:r>
              <a:rPr lang="en-US" sz="2000" dirty="0" smtClean="0"/>
              <a:t>ARS </a:t>
            </a:r>
            <a:r>
              <a:rPr lang="en-US" sz="2000" dirty="0"/>
              <a:t>28-644 </a:t>
            </a:r>
            <a:r>
              <a:rPr lang="en-US" sz="2000" b="1" dirty="0"/>
              <a:t>Stop</a:t>
            </a:r>
            <a:r>
              <a:rPr lang="en-US" sz="2000" dirty="0"/>
              <a:t> for </a:t>
            </a:r>
            <a:r>
              <a:rPr lang="en-US" sz="2000" b="1" dirty="0"/>
              <a:t>traffic lights</a:t>
            </a:r>
            <a:r>
              <a:rPr lang="en-US" sz="2000" dirty="0"/>
              <a:t> and </a:t>
            </a:r>
            <a:r>
              <a:rPr lang="en-US" sz="2000" b="1" dirty="0"/>
              <a:t>stop signs)</a:t>
            </a:r>
            <a:endParaRPr lang="en-US" sz="2000" dirty="0"/>
          </a:p>
          <a:p>
            <a:r>
              <a:rPr lang="en-US" sz="2000" b="1" dirty="0" smtClean="0"/>
              <a:t>I can </a:t>
            </a:r>
            <a:r>
              <a:rPr lang="en-US" sz="2400" b="1" u="sng" dirty="0" smtClean="0">
                <a:solidFill>
                  <a:srgbClr val="FF0000"/>
                </a:solidFill>
              </a:rPr>
              <a:t>g 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u="sng" dirty="0" smtClean="0">
                <a:solidFill>
                  <a:srgbClr val="FF0000"/>
                </a:solidFill>
              </a:rPr>
              <a:t>o</a:t>
            </a:r>
            <a:r>
              <a:rPr lang="en-US" sz="2000" b="1" dirty="0" smtClean="0"/>
              <a:t> when I have looked both ways and it is clear.  I can go if the light turned </a:t>
            </a:r>
            <a:r>
              <a:rPr lang="en-US" sz="2400" b="1" u="sng" dirty="0" smtClean="0">
                <a:solidFill>
                  <a:srgbClr val="FF0000"/>
                </a:solidFill>
              </a:rPr>
              <a:t>g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u="sng" dirty="0" smtClean="0">
                <a:solidFill>
                  <a:srgbClr val="FF0000"/>
                </a:solidFill>
              </a:rPr>
              <a:t>r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u="sng" dirty="0" smtClean="0">
                <a:solidFill>
                  <a:srgbClr val="FF0000"/>
                </a:solidFill>
              </a:rPr>
              <a:t>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u="sng" dirty="0" smtClean="0">
                <a:solidFill>
                  <a:srgbClr val="FF0000"/>
                </a:solidFill>
              </a:rPr>
              <a:t>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u="sng" dirty="0" smtClean="0">
                <a:solidFill>
                  <a:srgbClr val="FF0000"/>
                </a:solidFill>
              </a:rPr>
              <a:t>n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/>
              <a:t>and I have looked both ways.  </a:t>
            </a:r>
          </a:p>
          <a:p>
            <a:endParaRPr lang="en-US" sz="3200" b="1" dirty="0" smtClean="0"/>
          </a:p>
          <a:p>
            <a:endParaRPr lang="en-US" sz="3200" b="1" dirty="0"/>
          </a:p>
        </p:txBody>
      </p:sp>
      <p:pic>
        <p:nvPicPr>
          <p:cNvPr id="1028" name="Picture 4" descr="C:\Users\dstrouth\AppData\Local\Microsoft\Windows\Temporary Internet Files\Content.IE5\WYWKV99C\MC90031125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2797629"/>
            <a:ext cx="1815084" cy="138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strouth\AppData\Local\Microsoft\Windows\Temporary Internet Files\Content.IE5\CAMCH0L9\MC9002858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33400"/>
            <a:ext cx="2754174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strouth\AppData\Local\Microsoft\Windows\Temporary Internet Files\Content.IE5\WYWKV99C\MC90033274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142" y="413817"/>
            <a:ext cx="1143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dstrouth\AppData\Local\Microsoft\Windows\Temporary Internet Files\Content.IE5\0H78WHSY\MP900448683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8577"/>
            <a:ext cx="2438400" cy="310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975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 rot="10800000">
            <a:off x="2666999" y="380999"/>
            <a:ext cx="3809999" cy="3505200"/>
          </a:xfrm>
          <a:prstGeom prst="triangle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" y="4953000"/>
            <a:ext cx="899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When I see this sign I should ___  ___  ___  ___  ___ !  I can go when sidewalks, crosswalks and traffic has passed. 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95578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49530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When I see this sign I should </a:t>
            </a:r>
            <a:r>
              <a:rPr lang="en-US" sz="4400" b="1" u="sng" dirty="0" smtClean="0">
                <a:solidFill>
                  <a:srgbClr val="FF0000"/>
                </a:solidFill>
              </a:rPr>
              <a:t>Y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u="sng" dirty="0" smtClean="0">
                <a:solidFill>
                  <a:srgbClr val="FF0000"/>
                </a:solidFill>
              </a:rPr>
              <a:t>I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u="sng" dirty="0" smtClean="0">
                <a:solidFill>
                  <a:srgbClr val="FF0000"/>
                </a:solidFill>
              </a:rPr>
              <a:t>E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u="sng" dirty="0" smtClean="0">
                <a:solidFill>
                  <a:srgbClr val="FF0000"/>
                </a:solidFill>
              </a:rPr>
              <a:t>L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u="sng" dirty="0" smtClean="0">
                <a:solidFill>
                  <a:srgbClr val="FF0000"/>
                </a:solidFill>
              </a:rPr>
              <a:t>D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/>
              <a:t>!  I can go when sidewalks, crosswalks and traffic has passed.  </a:t>
            </a:r>
            <a:endParaRPr lang="en-US" sz="2800" b="1" dirty="0"/>
          </a:p>
        </p:txBody>
      </p:sp>
      <p:pic>
        <p:nvPicPr>
          <p:cNvPr id="2050" name="Picture 2" descr="C:\Users\dstrouth\AppData\Local\Microsoft\Windows\Temporary Internet Files\Content.IE5\0H78WHSY\MP90030574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609600"/>
            <a:ext cx="36576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967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3886200" y="1905000"/>
            <a:ext cx="4800600" cy="2895600"/>
          </a:xfrm>
          <a:prstGeom prst="rightArrow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/>
          <p:cNvSpPr/>
          <p:nvPr/>
        </p:nvSpPr>
        <p:spPr>
          <a:xfrm rot="10800000">
            <a:off x="228600" y="152402"/>
            <a:ext cx="4800600" cy="2895600"/>
          </a:xfrm>
          <a:prstGeom prst="rightArrow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" y="5181600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/>
              <a:t>When I see these signs I should __  __  __  __  __ __  this direction only! 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136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5181600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/>
              <a:t>When I see these signs I should </a:t>
            </a:r>
            <a:r>
              <a:rPr lang="en-US" sz="3200" b="1" u="sng" dirty="0" smtClean="0">
                <a:solidFill>
                  <a:srgbClr val="FF0000"/>
                </a:solidFill>
              </a:rPr>
              <a:t>F</a:t>
            </a:r>
            <a:r>
              <a:rPr lang="en-US" sz="3200" b="1" dirty="0" smtClean="0">
                <a:solidFill>
                  <a:srgbClr val="FF0000"/>
                </a:solidFill>
              </a:rPr>
              <a:t>  </a:t>
            </a:r>
            <a:r>
              <a:rPr lang="en-US" sz="3200" b="1" u="sng" dirty="0" smtClean="0">
                <a:solidFill>
                  <a:srgbClr val="FF0000"/>
                </a:solidFill>
              </a:rPr>
              <a:t>O</a:t>
            </a:r>
            <a:r>
              <a:rPr lang="en-US" sz="3200" b="1" dirty="0" smtClean="0">
                <a:solidFill>
                  <a:srgbClr val="FF0000"/>
                </a:solidFill>
              </a:rPr>
              <a:t>  </a:t>
            </a:r>
            <a:r>
              <a:rPr lang="en-US" sz="3200" b="1" u="sng" dirty="0" smtClean="0">
                <a:solidFill>
                  <a:srgbClr val="FF0000"/>
                </a:solidFill>
              </a:rPr>
              <a:t>L</a:t>
            </a:r>
            <a:r>
              <a:rPr lang="en-US" sz="3200" b="1" dirty="0" smtClean="0">
                <a:solidFill>
                  <a:srgbClr val="FF0000"/>
                </a:solidFill>
              </a:rPr>
              <a:t>  </a:t>
            </a:r>
            <a:r>
              <a:rPr lang="en-US" sz="3200" b="1" u="sng" dirty="0" smtClean="0">
                <a:solidFill>
                  <a:srgbClr val="FF0000"/>
                </a:solidFill>
              </a:rPr>
              <a:t>L</a:t>
            </a:r>
            <a:r>
              <a:rPr lang="en-US" sz="3200" b="1" dirty="0" smtClean="0">
                <a:solidFill>
                  <a:srgbClr val="FF0000"/>
                </a:solidFill>
              </a:rPr>
              <a:t>  </a:t>
            </a:r>
            <a:r>
              <a:rPr lang="en-US" sz="3200" b="1" u="sng" dirty="0" smtClean="0">
                <a:solidFill>
                  <a:srgbClr val="FF0000"/>
                </a:solidFill>
              </a:rPr>
              <a:t>O</a:t>
            </a:r>
            <a:r>
              <a:rPr lang="en-US" sz="3200" b="1" dirty="0" smtClean="0">
                <a:solidFill>
                  <a:srgbClr val="FF0000"/>
                </a:solidFill>
              </a:rPr>
              <a:t>  </a:t>
            </a:r>
            <a:r>
              <a:rPr lang="en-US" sz="3200" b="1" u="sng" dirty="0" smtClean="0">
                <a:solidFill>
                  <a:srgbClr val="FF0000"/>
                </a:solidFill>
              </a:rPr>
              <a:t>W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/>
              <a:t>this direction only! 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3078" name="Picture 6" descr="C:\Users\dstrouth\AppData\Local\Microsoft\Windows\Temporary Internet Files\Content.IE5\0H78WHSY\MC90036370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829055"/>
            <a:ext cx="3200400" cy="1310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dstrouth\AppData\Local\Microsoft\Windows\Temporary Internet Files\Content.IE5\CAMCH0L9\MP90038604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1000"/>
            <a:ext cx="2286000" cy="351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dstrouth\AppData\Local\Microsoft\Windows\Temporary Internet Files\Content.IE5\WYWKV99C\MC90003931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627" y="2538222"/>
            <a:ext cx="1566367" cy="180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210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4876800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/>
              <a:t>When I see these signs I should __  __  __    __ __  __ __  __ or go that direction! It is the  __  __  __  __  __    __  __  __ !  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Oval 2"/>
          <p:cNvSpPr/>
          <p:nvPr/>
        </p:nvSpPr>
        <p:spPr>
          <a:xfrm>
            <a:off x="381000" y="609600"/>
            <a:ext cx="3886200" cy="3276600"/>
          </a:xfrm>
          <a:prstGeom prst="ellipse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71500" y="1866900"/>
            <a:ext cx="3505200" cy="7620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410200" y="762000"/>
            <a:ext cx="2743200" cy="33310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06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s1.mm.bing.net/th?&amp;id=HN.608039014377393941&amp;w=300&amp;h=300&amp;c=0&amp;pid=1.9&amp;rs=0&amp;p=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936" y="829789"/>
            <a:ext cx="21717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s1.mm.bing.net/th?&amp;id=HN.608020597553171260&amp;w=300&amp;h=300&amp;c=0&amp;pid=1.9&amp;rs=0&amp;p=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725384"/>
            <a:ext cx="23622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4876800"/>
            <a:ext cx="86868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/>
              <a:t>When I see these signs I should </a:t>
            </a:r>
            <a:r>
              <a:rPr lang="en-US" sz="3600" b="1" u="sng" dirty="0" smtClean="0">
                <a:solidFill>
                  <a:srgbClr val="FF0000"/>
                </a:solidFill>
              </a:rPr>
              <a:t>N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u="sng" dirty="0" smtClean="0">
                <a:solidFill>
                  <a:srgbClr val="FF0000"/>
                </a:solidFill>
              </a:rPr>
              <a:t>O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u="sng" dirty="0" smtClean="0">
                <a:solidFill>
                  <a:srgbClr val="FF0000"/>
                </a:solidFill>
              </a:rPr>
              <a:t>T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u="sng" dirty="0" smtClean="0">
                <a:solidFill>
                  <a:srgbClr val="FF0000"/>
                </a:solidFill>
              </a:rPr>
              <a:t>E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u="sng" dirty="0" smtClean="0">
                <a:solidFill>
                  <a:srgbClr val="FF0000"/>
                </a:solidFill>
              </a:rPr>
              <a:t>N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u="sng" dirty="0" smtClean="0">
                <a:solidFill>
                  <a:srgbClr val="FF0000"/>
                </a:solidFill>
              </a:rPr>
              <a:t>T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u="sng" dirty="0" smtClean="0">
                <a:solidFill>
                  <a:srgbClr val="FF0000"/>
                </a:solidFill>
              </a:rPr>
              <a:t>E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u="sng" dirty="0" smtClean="0">
                <a:solidFill>
                  <a:srgbClr val="FF0000"/>
                </a:solidFill>
              </a:rPr>
              <a:t>R</a:t>
            </a:r>
            <a:r>
              <a:rPr lang="en-US" sz="3600" b="1" dirty="0"/>
              <a:t> </a:t>
            </a:r>
            <a:r>
              <a:rPr lang="en-US" sz="3200" b="1" dirty="0" smtClean="0"/>
              <a:t>or go that direction!  It is the </a:t>
            </a:r>
            <a:r>
              <a:rPr lang="en-US" sz="3200" b="1" u="sng" dirty="0" smtClean="0">
                <a:solidFill>
                  <a:srgbClr val="FF0000"/>
                </a:solidFill>
              </a:rPr>
              <a:t>W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smtClean="0">
                <a:solidFill>
                  <a:srgbClr val="FF0000"/>
                </a:solidFill>
              </a:rPr>
              <a:t>R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smtClean="0">
                <a:solidFill>
                  <a:srgbClr val="FF0000"/>
                </a:solidFill>
              </a:rPr>
              <a:t>O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smtClean="0">
                <a:solidFill>
                  <a:srgbClr val="FF0000"/>
                </a:solidFill>
              </a:rPr>
              <a:t>N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smtClean="0">
                <a:solidFill>
                  <a:srgbClr val="FF0000"/>
                </a:solidFill>
              </a:rPr>
              <a:t>G</a:t>
            </a:r>
            <a:r>
              <a:rPr lang="en-US" sz="3200" b="1" dirty="0" smtClean="0">
                <a:solidFill>
                  <a:srgbClr val="FF0000"/>
                </a:solidFill>
              </a:rPr>
              <a:t>  </a:t>
            </a:r>
            <a:r>
              <a:rPr lang="en-US" sz="3200" b="1" u="sng" dirty="0" smtClean="0">
                <a:solidFill>
                  <a:srgbClr val="FF0000"/>
                </a:solidFill>
              </a:rPr>
              <a:t>W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smtClean="0">
                <a:solidFill>
                  <a:srgbClr val="FF0000"/>
                </a:solidFill>
              </a:rPr>
              <a:t>A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u="sng" dirty="0" smtClean="0">
                <a:solidFill>
                  <a:srgbClr val="FF0000"/>
                </a:solidFill>
              </a:rPr>
              <a:t>Y</a:t>
            </a:r>
            <a:r>
              <a:rPr lang="en-US" sz="3200" b="1" dirty="0" smtClean="0">
                <a:solidFill>
                  <a:srgbClr val="FF0000"/>
                </a:solidFill>
              </a:rPr>
              <a:t> !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6071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334496" y="3595033"/>
            <a:ext cx="2590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solidFill>
                  <a:prstClr val="black"/>
                </a:solidFill>
              </a:rPr>
              <a:t>Missing Word List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DO NOT ENTER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FOLLOW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GO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GREEN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NOT ENTER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ONE WAY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STOP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WRONG WAY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YIELD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228600"/>
            <a:ext cx="274023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Missing Word List</a:t>
            </a:r>
          </a:p>
          <a:p>
            <a:pPr algn="ctr"/>
            <a:r>
              <a:rPr lang="en-US" sz="2000" b="1" dirty="0" smtClean="0"/>
              <a:t>DO NOT ENTER</a:t>
            </a:r>
            <a:endParaRPr lang="en-US" sz="2000" b="1" dirty="0"/>
          </a:p>
          <a:p>
            <a:pPr algn="ctr"/>
            <a:r>
              <a:rPr lang="en-US" sz="2000" b="1" dirty="0"/>
              <a:t>FOLLOW</a:t>
            </a:r>
          </a:p>
          <a:p>
            <a:pPr algn="ctr"/>
            <a:r>
              <a:rPr lang="en-US" sz="2000" b="1" dirty="0"/>
              <a:t>GO</a:t>
            </a:r>
          </a:p>
          <a:p>
            <a:pPr algn="ctr"/>
            <a:r>
              <a:rPr lang="en-US" sz="2000" b="1" dirty="0"/>
              <a:t>GREEN</a:t>
            </a:r>
          </a:p>
          <a:p>
            <a:pPr algn="ctr"/>
            <a:r>
              <a:rPr lang="en-US" sz="2000" b="1" dirty="0"/>
              <a:t>NOT </a:t>
            </a:r>
            <a:r>
              <a:rPr lang="en-US" sz="2000" b="1" dirty="0" smtClean="0"/>
              <a:t>ENTER</a:t>
            </a:r>
          </a:p>
          <a:p>
            <a:pPr algn="ctr"/>
            <a:r>
              <a:rPr lang="en-US" sz="2000" b="1" dirty="0" smtClean="0"/>
              <a:t>ONE WAY</a:t>
            </a:r>
            <a:endParaRPr lang="en-US" sz="2000" b="1" dirty="0"/>
          </a:p>
          <a:p>
            <a:pPr algn="ctr"/>
            <a:r>
              <a:rPr lang="en-US" sz="2000" b="1" dirty="0"/>
              <a:t>STOP</a:t>
            </a:r>
          </a:p>
          <a:p>
            <a:pPr algn="ctr"/>
            <a:r>
              <a:rPr lang="en-US" sz="2000" b="1" dirty="0"/>
              <a:t>WRONG WAY</a:t>
            </a:r>
          </a:p>
          <a:p>
            <a:pPr algn="ctr"/>
            <a:r>
              <a:rPr lang="en-US" sz="2000" b="1" dirty="0"/>
              <a:t>YIELD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11735" y="228600"/>
            <a:ext cx="25908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Missing Word List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DO NOT ENTER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FOLLOW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GO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GREEN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NOT ENTER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ONE WAY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STOP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WRONG WAY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YIELD</a:t>
            </a:r>
          </a:p>
          <a:p>
            <a:pPr algn="ctr"/>
            <a:endParaRPr lang="en-US" sz="2400" b="1" dirty="0"/>
          </a:p>
        </p:txBody>
      </p:sp>
      <p:sp>
        <p:nvSpPr>
          <p:cNvPr id="14" name="Rectangle 13"/>
          <p:cNvSpPr/>
          <p:nvPr/>
        </p:nvSpPr>
        <p:spPr>
          <a:xfrm>
            <a:off x="152400" y="3595033"/>
            <a:ext cx="275804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Missing Word List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DO NOT ENTER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FOLLOW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GO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GREEN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NOT ENTER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ONE WAY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STOP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WRONG WAY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YIELD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57699" y="229586"/>
            <a:ext cx="274023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Missing Word List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DO NOT ENTER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FOLLOW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GO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GREEN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NOT ENTER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ONE WAY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STOP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WRONG WAY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YIELD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80460" y="3595033"/>
            <a:ext cx="2740231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Missing Word List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DO NOT ENTER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FOLLOW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GO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GREEN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NOT ENTER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ONE WAY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STOP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WRONG WAY</a:t>
            </a:r>
          </a:p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YIELD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000" b="1" dirty="0"/>
              <a:t>FOLLOW</a:t>
            </a:r>
          </a:p>
          <a:p>
            <a:pPr algn="ctr"/>
            <a:r>
              <a:rPr lang="en-US" sz="2000" b="1" dirty="0"/>
              <a:t>GO</a:t>
            </a:r>
          </a:p>
          <a:p>
            <a:pPr algn="ctr"/>
            <a:r>
              <a:rPr lang="en-US" sz="2000" b="1" dirty="0"/>
              <a:t>GREEN</a:t>
            </a:r>
          </a:p>
          <a:p>
            <a:pPr algn="ctr"/>
            <a:r>
              <a:rPr lang="en-US" sz="2000" b="1" dirty="0"/>
              <a:t>NOT ENTER</a:t>
            </a:r>
          </a:p>
          <a:p>
            <a:pPr algn="ctr"/>
            <a:r>
              <a:rPr lang="en-US" sz="2000" b="1" dirty="0"/>
              <a:t>STOP</a:t>
            </a:r>
          </a:p>
          <a:p>
            <a:pPr algn="ctr"/>
            <a:r>
              <a:rPr lang="en-US" sz="2000" b="1" dirty="0"/>
              <a:t>WRONG WAY</a:t>
            </a:r>
          </a:p>
          <a:p>
            <a:pPr algn="ctr"/>
            <a:r>
              <a:rPr lang="en-US" sz="2000" b="1" dirty="0"/>
              <a:t>YIELD</a:t>
            </a:r>
          </a:p>
        </p:txBody>
      </p:sp>
    </p:spTree>
    <p:extLst>
      <p:ext uri="{BB962C8B-B14F-4D97-AF65-F5344CB8AC3E}">
        <p14:creationId xmlns:p14="http://schemas.microsoft.com/office/powerpoint/2010/main" val="1661810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362</Words>
  <Application>Microsoft Office PowerPoint</Application>
  <PresentationFormat>On-screen Show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11</cp:revision>
  <dcterms:created xsi:type="dcterms:W3CDTF">2014-11-12T18:28:00Z</dcterms:created>
  <dcterms:modified xsi:type="dcterms:W3CDTF">2014-11-13T20:33:26Z</dcterms:modified>
</cp:coreProperties>
</file>