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6"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58" d="100"/>
          <a:sy n="58" d="100"/>
        </p:scale>
        <p:origin x="79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5C0AB-17C3-4B89-AE7F-CE7BBB7875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E659036-4264-4F3A-9291-7E53FFEAF8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1C878B8-977F-4E14-A3AB-26D820DB1A5F}"/>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5" name="Footer Placeholder 4">
            <a:extLst>
              <a:ext uri="{FF2B5EF4-FFF2-40B4-BE49-F238E27FC236}">
                <a16:creationId xmlns:a16="http://schemas.microsoft.com/office/drawing/2014/main" id="{6A8A862E-D2CE-4C5A-9A01-65DDA4EC52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F33616-9587-432B-AF3F-3F8BF42CB9E9}"/>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3067132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A6261-5864-4749-AC6C-B694A93EEF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D550C53-0EFC-4FC0-9A2D-649EA761784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BFB8E3-FC07-4790-8A56-8B8E60D9E230}"/>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5" name="Footer Placeholder 4">
            <a:extLst>
              <a:ext uri="{FF2B5EF4-FFF2-40B4-BE49-F238E27FC236}">
                <a16:creationId xmlns:a16="http://schemas.microsoft.com/office/drawing/2014/main" id="{207EA6D5-1F8B-4A0F-ABDC-3AD3192620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6E0047-3E20-4204-B0E6-A1BDB5107B54}"/>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368020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E99836-2BF4-43D7-9A35-EA725C426F9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BC0FC1E-F0AC-4B6C-9CF6-D945D94FF0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2FB921-C379-442C-B64B-829E3ABAECA6}"/>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5" name="Footer Placeholder 4">
            <a:extLst>
              <a:ext uri="{FF2B5EF4-FFF2-40B4-BE49-F238E27FC236}">
                <a16:creationId xmlns:a16="http://schemas.microsoft.com/office/drawing/2014/main" id="{92E10436-9ABF-494F-B4D4-B8B4B25800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B674BC-4FDA-49ED-B918-D4716113A0C5}"/>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1167163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F0939-46C8-427D-9793-4F46DC10D5E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D33074-16B7-4DD1-A54B-815B7CF0004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8506BD-2B8F-429B-9E45-77A291E677EF}"/>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5" name="Footer Placeholder 4">
            <a:extLst>
              <a:ext uri="{FF2B5EF4-FFF2-40B4-BE49-F238E27FC236}">
                <a16:creationId xmlns:a16="http://schemas.microsoft.com/office/drawing/2014/main" id="{FBFDDB2C-2B48-47B4-935E-F4B7A3B288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52E75B-17DC-49D5-B99C-1D6E823942AC}"/>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3110451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BBE1D-71C5-434C-8D88-47D04E47F8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78BFCA0-658C-43B1-8EA4-641302C135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F0E28E-667C-4DC9-B0A3-A7F36C1979B5}"/>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5" name="Footer Placeholder 4">
            <a:extLst>
              <a:ext uri="{FF2B5EF4-FFF2-40B4-BE49-F238E27FC236}">
                <a16:creationId xmlns:a16="http://schemas.microsoft.com/office/drawing/2014/main" id="{E7696E5D-6E94-4E13-B134-AA435FB74C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CD634A-4443-4772-8676-1AA05E2B1337}"/>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2968365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2A1BA-D829-476D-968D-90E093FE9E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9E216B-5743-4077-9C5C-9EA9B34F47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47F47E0-9E38-49E9-B9D6-72B1160F7E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BF68DD7-93A5-470F-82E8-799505F9ECBB}"/>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6" name="Footer Placeholder 5">
            <a:extLst>
              <a:ext uri="{FF2B5EF4-FFF2-40B4-BE49-F238E27FC236}">
                <a16:creationId xmlns:a16="http://schemas.microsoft.com/office/drawing/2014/main" id="{D3408A69-F9BA-4437-8A06-5727E553D6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D0A4C2-454E-4D55-912E-D27FC06A8D46}"/>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4195467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BA9CC-A7D4-4562-8ECD-AB8BB2DF94D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5CCF579-F7B3-4EB2-BD42-EDC4B4DA26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607A726-43BF-445C-BE6B-58E147CE779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15F7B3-05A1-4920-846F-C521989015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38DA7B-0167-489A-9981-31B319F88E5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8D5F736-EFB2-4AFE-BFAF-5467998A1264}"/>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8" name="Footer Placeholder 7">
            <a:extLst>
              <a:ext uri="{FF2B5EF4-FFF2-40B4-BE49-F238E27FC236}">
                <a16:creationId xmlns:a16="http://schemas.microsoft.com/office/drawing/2014/main" id="{6F80A2E0-654E-42B2-B555-70BE77D7C2D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F2D45B0-4D4E-42BD-A060-0A5C56FC2532}"/>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4152665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51DD2-8EAA-4317-962C-40516ECB530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C0D892F-C275-47CF-BF4D-C9923EF01E81}"/>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4" name="Footer Placeholder 3">
            <a:extLst>
              <a:ext uri="{FF2B5EF4-FFF2-40B4-BE49-F238E27FC236}">
                <a16:creationId xmlns:a16="http://schemas.microsoft.com/office/drawing/2014/main" id="{45A00381-89CC-4A09-B6D3-5FF08AB201B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ECEB11-F0FA-4F9D-BB54-1F7A52EAD26B}"/>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3492569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6DCB13-56FF-4A24-B503-978B49A9B360}"/>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3" name="Footer Placeholder 2">
            <a:extLst>
              <a:ext uri="{FF2B5EF4-FFF2-40B4-BE49-F238E27FC236}">
                <a16:creationId xmlns:a16="http://schemas.microsoft.com/office/drawing/2014/main" id="{5AA4442D-75E1-4628-B742-320CA290AB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6705B9-51FD-49C6-AAE2-16489A6DA175}"/>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317499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8865D-384A-4514-A71D-F44619ACAC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A66312-A5BF-4D41-9AE2-F2AF4DE277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AA67806-252F-459D-A71E-41B509BDD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DC2D6E-D6F9-44FC-999F-162F83D1B08C}"/>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6" name="Footer Placeholder 5">
            <a:extLst>
              <a:ext uri="{FF2B5EF4-FFF2-40B4-BE49-F238E27FC236}">
                <a16:creationId xmlns:a16="http://schemas.microsoft.com/office/drawing/2014/main" id="{8AE81C34-730F-402F-83F1-F0ADA0EACF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FE9286-51B4-4D48-AD69-AA27B829D6A2}"/>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3951974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02108-497B-4D61-A6DD-4E5CBEE83B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072F70B-8AF8-4308-8039-BE02AD7939F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D9FA0A-AACB-4327-9EB7-B24E207242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DC0BEA-B38E-42F8-BBBF-78FB5494D2D5}"/>
              </a:ext>
            </a:extLst>
          </p:cNvPr>
          <p:cNvSpPr>
            <a:spLocks noGrp="1"/>
          </p:cNvSpPr>
          <p:nvPr>
            <p:ph type="dt" sz="half" idx="10"/>
          </p:nvPr>
        </p:nvSpPr>
        <p:spPr/>
        <p:txBody>
          <a:bodyPr/>
          <a:lstStyle/>
          <a:p>
            <a:fld id="{D8521BB1-3917-4D7E-8C4B-5FEED2F7289A}" type="datetimeFigureOut">
              <a:rPr lang="en-US" smtClean="0"/>
              <a:t>11/13/2020</a:t>
            </a:fld>
            <a:endParaRPr lang="en-US"/>
          </a:p>
        </p:txBody>
      </p:sp>
      <p:sp>
        <p:nvSpPr>
          <p:cNvPr id="6" name="Footer Placeholder 5">
            <a:extLst>
              <a:ext uri="{FF2B5EF4-FFF2-40B4-BE49-F238E27FC236}">
                <a16:creationId xmlns:a16="http://schemas.microsoft.com/office/drawing/2014/main" id="{09819120-2FEE-4FF8-89CD-F9D4807D0E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AD4580-73A2-46C3-B952-A5B07EDBD0F7}"/>
              </a:ext>
            </a:extLst>
          </p:cNvPr>
          <p:cNvSpPr>
            <a:spLocks noGrp="1"/>
          </p:cNvSpPr>
          <p:nvPr>
            <p:ph type="sldNum" sz="quarter" idx="12"/>
          </p:nvPr>
        </p:nvSpPr>
        <p:spPr/>
        <p:txBody>
          <a:bodyPr/>
          <a:lstStyle/>
          <a:p>
            <a:fld id="{F25391D6-6AB9-448C-98B7-3BB940487A03}" type="slidenum">
              <a:rPr lang="en-US" smtClean="0"/>
              <a:t>‹#›</a:t>
            </a:fld>
            <a:endParaRPr lang="en-US"/>
          </a:p>
        </p:txBody>
      </p:sp>
    </p:spTree>
    <p:extLst>
      <p:ext uri="{BB962C8B-B14F-4D97-AF65-F5344CB8AC3E}">
        <p14:creationId xmlns:p14="http://schemas.microsoft.com/office/powerpoint/2010/main" val="1598539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10">
          <a:fgClr>
            <a:srgbClr val="FFFF00"/>
          </a:fgClr>
          <a:bgClr>
            <a:schemeClr val="bg1"/>
          </a:bgClr>
        </a:patt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F3607A-B6E7-4548-9CCE-1790EC853A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1D9C61B-A2C4-4653-8898-F6352AAAFFA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0C0AF7-4C86-4986-A47D-DF5F42E32F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521BB1-3917-4D7E-8C4B-5FEED2F7289A}" type="datetimeFigureOut">
              <a:rPr lang="en-US" smtClean="0"/>
              <a:t>11/13/2020</a:t>
            </a:fld>
            <a:endParaRPr lang="en-US"/>
          </a:p>
        </p:txBody>
      </p:sp>
      <p:sp>
        <p:nvSpPr>
          <p:cNvPr id="5" name="Footer Placeholder 4">
            <a:extLst>
              <a:ext uri="{FF2B5EF4-FFF2-40B4-BE49-F238E27FC236}">
                <a16:creationId xmlns:a16="http://schemas.microsoft.com/office/drawing/2014/main" id="{2021179A-C013-4A12-9F2B-EA72F9851A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9808F9E-0CD2-4CF6-891B-A004EA448B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5391D6-6AB9-448C-98B7-3BB940487A03}" type="slidenum">
              <a:rPr lang="en-US" smtClean="0"/>
              <a:t>‹#›</a:t>
            </a:fld>
            <a:endParaRPr lang="en-US"/>
          </a:p>
        </p:txBody>
      </p:sp>
    </p:spTree>
    <p:extLst>
      <p:ext uri="{BB962C8B-B14F-4D97-AF65-F5344CB8AC3E}">
        <p14:creationId xmlns:p14="http://schemas.microsoft.com/office/powerpoint/2010/main" val="8790164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6"/>
              </a:gs>
              <a:gs pos="25000">
                <a:schemeClr val="accent6"/>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5D804473-7F38-4FC5-A152-B920D199F30B}"/>
              </a:ext>
            </a:extLst>
          </p:cNvPr>
          <p:cNvSpPr/>
          <p:nvPr/>
        </p:nvSpPr>
        <p:spPr>
          <a:xfrm>
            <a:off x="640079" y="2053641"/>
            <a:ext cx="3669161" cy="276009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kern="1200" dirty="0">
                <a:solidFill>
                  <a:srgbClr val="FFFFFF"/>
                </a:solidFill>
                <a:latin typeface="+mj-lt"/>
                <a:ea typeface="+mj-ea"/>
                <a:cs typeface="+mj-cs"/>
              </a:rPr>
              <a:t>Situation 1  </a:t>
            </a:r>
          </a:p>
        </p:txBody>
      </p:sp>
      <p:sp>
        <p:nvSpPr>
          <p:cNvPr id="2" name="TextBox 1">
            <a:extLst>
              <a:ext uri="{FF2B5EF4-FFF2-40B4-BE49-F238E27FC236}">
                <a16:creationId xmlns:a16="http://schemas.microsoft.com/office/drawing/2014/main" id="{34EF3D58-D8C5-4E8C-86BE-9842CEE9DD58}"/>
              </a:ext>
            </a:extLst>
          </p:cNvPr>
          <p:cNvSpPr txBox="1"/>
          <p:nvPr/>
        </p:nvSpPr>
        <p:spPr>
          <a:xfrm>
            <a:off x="5529943" y="801866"/>
            <a:ext cx="6241143" cy="5230634"/>
          </a:xfrm>
          <a:prstGeom prst="rect">
            <a:avLst/>
          </a:prstGeom>
        </p:spPr>
        <p:txBody>
          <a:bodyPr vert="horz" lIns="91440" tIns="45720" rIns="91440" bIns="45720" rtlCol="0" anchor="ctr">
            <a:normAutofit/>
          </a:bodyPr>
          <a:lstStyle/>
          <a:p>
            <a:pPr>
              <a:lnSpc>
                <a:spcPct val="90000"/>
              </a:lnSpc>
              <a:spcAft>
                <a:spcPts val="600"/>
              </a:spcAft>
            </a:pPr>
            <a:r>
              <a:rPr lang="en-US" sz="2400" dirty="0">
                <a:solidFill>
                  <a:srgbClr val="000000"/>
                </a:solidFill>
                <a:latin typeface="Comic Sans MS" panose="030F0702030302020204" pitchFamily="66" charset="0"/>
              </a:rPr>
              <a:t>“Wanda is trying to listen to her teacher and do her online lesson.  She notices her little brother dragging toys out and making loud noises in the same room she is in.  </a:t>
            </a:r>
          </a:p>
          <a:p>
            <a:pPr>
              <a:lnSpc>
                <a:spcPct val="90000"/>
              </a:lnSpc>
              <a:spcAft>
                <a:spcPts val="600"/>
              </a:spcAft>
            </a:pPr>
            <a:endParaRPr lang="en-US" sz="2400" dirty="0">
              <a:solidFill>
                <a:srgbClr val="000000"/>
              </a:solidFill>
              <a:latin typeface="Comic Sans MS" panose="030F0702030302020204" pitchFamily="66" charset="0"/>
            </a:endParaRPr>
          </a:p>
          <a:p>
            <a:pPr>
              <a:lnSpc>
                <a:spcPct val="90000"/>
              </a:lnSpc>
              <a:spcAft>
                <a:spcPts val="600"/>
              </a:spcAft>
            </a:pPr>
            <a:r>
              <a:rPr lang="en-US" sz="2400" dirty="0">
                <a:solidFill>
                  <a:srgbClr val="000000"/>
                </a:solidFill>
                <a:latin typeface="Comic Sans MS" panose="030F0702030302020204" pitchFamily="66" charset="0"/>
              </a:rPr>
              <a:t>Which answer is best to avoid a conflict?</a:t>
            </a:r>
          </a:p>
          <a:p>
            <a:pPr>
              <a:lnSpc>
                <a:spcPct val="90000"/>
              </a:lnSpc>
              <a:spcAft>
                <a:spcPts val="600"/>
              </a:spcAft>
            </a:pPr>
            <a:r>
              <a:rPr lang="en-US" sz="2400" dirty="0">
                <a:solidFill>
                  <a:srgbClr val="000000"/>
                </a:solidFill>
                <a:latin typeface="Comic Sans MS" panose="030F0702030302020204" pitchFamily="66" charset="0"/>
              </a:rPr>
              <a:t> </a:t>
            </a:r>
          </a:p>
          <a:p>
            <a:pPr lvl="0">
              <a:lnSpc>
                <a:spcPct val="90000"/>
              </a:lnSpc>
              <a:spcAft>
                <a:spcPts val="600"/>
              </a:spcAft>
            </a:pPr>
            <a:r>
              <a:rPr lang="en-US" sz="2400" dirty="0">
                <a:solidFill>
                  <a:srgbClr val="000000"/>
                </a:solidFill>
                <a:latin typeface="Comic Sans MS" panose="030F0702030302020204" pitchFamily="66" charset="0"/>
              </a:rPr>
              <a:t>A. “Get out of here or I’m telling!”</a:t>
            </a:r>
          </a:p>
          <a:p>
            <a:pPr lvl="0">
              <a:lnSpc>
                <a:spcPct val="90000"/>
              </a:lnSpc>
              <a:spcAft>
                <a:spcPts val="600"/>
              </a:spcAft>
            </a:pPr>
            <a:r>
              <a:rPr lang="en-US" sz="2400" dirty="0">
                <a:solidFill>
                  <a:srgbClr val="000000"/>
                </a:solidFill>
                <a:latin typeface="Comic Sans MS" panose="030F0702030302020204" pitchFamily="66" charset="0"/>
              </a:rPr>
              <a:t>B. “I will play with you after my lesson.”</a:t>
            </a:r>
          </a:p>
          <a:p>
            <a:pPr>
              <a:lnSpc>
                <a:spcPct val="90000"/>
              </a:lnSpc>
              <a:spcAft>
                <a:spcPts val="600"/>
              </a:spcAft>
            </a:pPr>
            <a:r>
              <a:rPr lang="en-US" sz="2400" dirty="0">
                <a:solidFill>
                  <a:srgbClr val="000000"/>
                </a:solidFill>
                <a:latin typeface="Comic Sans MS" panose="030F0702030302020204" pitchFamily="66" charset="0"/>
              </a:rPr>
              <a:t> </a:t>
            </a:r>
          </a:p>
          <a:p>
            <a:pPr>
              <a:lnSpc>
                <a:spcPct val="90000"/>
              </a:lnSpc>
              <a:spcAft>
                <a:spcPts val="600"/>
              </a:spcAft>
            </a:pPr>
            <a:r>
              <a:rPr lang="en-US" sz="2400" dirty="0">
                <a:solidFill>
                  <a:srgbClr val="000000"/>
                </a:solidFill>
                <a:latin typeface="Comic Sans MS" panose="030F0702030302020204" pitchFamily="66" charset="0"/>
              </a:rPr>
              <a:t>What may happen if Wanda chooses the other answer?</a:t>
            </a:r>
          </a:p>
          <a:p>
            <a:pPr indent="-228600">
              <a:lnSpc>
                <a:spcPct val="90000"/>
              </a:lnSpc>
              <a:spcAft>
                <a:spcPts val="600"/>
              </a:spcAft>
              <a:buFont typeface="Arial" panose="020B0604020202020204" pitchFamily="34" charset="0"/>
              <a:buChar char="•"/>
            </a:pPr>
            <a:endParaRPr lang="en-US" sz="2400" dirty="0">
              <a:solidFill>
                <a:srgbClr val="000000"/>
              </a:solidFill>
            </a:endParaRPr>
          </a:p>
        </p:txBody>
      </p:sp>
    </p:spTree>
    <p:extLst>
      <p:ext uri="{BB962C8B-B14F-4D97-AF65-F5344CB8AC3E}">
        <p14:creationId xmlns:p14="http://schemas.microsoft.com/office/powerpoint/2010/main" val="3929416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Graphic 7" descr="Bucket and shovel">
            <a:extLst>
              <a:ext uri="{FF2B5EF4-FFF2-40B4-BE49-F238E27FC236}">
                <a16:creationId xmlns:a16="http://schemas.microsoft.com/office/drawing/2014/main" id="{589A3B3E-4E60-4081-B4E4-8CDD9E3958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0254" y="1629089"/>
            <a:ext cx="3620021" cy="3620021"/>
          </a:xfrm>
          <a:prstGeom prst="rect">
            <a:avLst/>
          </a:prstGeom>
        </p:spPr>
      </p:pic>
      <p:sp>
        <p:nvSpPr>
          <p:cNvPr id="4" name="TextBox 3">
            <a:extLst>
              <a:ext uri="{FF2B5EF4-FFF2-40B4-BE49-F238E27FC236}">
                <a16:creationId xmlns:a16="http://schemas.microsoft.com/office/drawing/2014/main" id="{5331A58F-741C-4127-8A3E-10FEC790704D}"/>
              </a:ext>
            </a:extLst>
          </p:cNvPr>
          <p:cNvSpPr txBox="1"/>
          <p:nvPr/>
        </p:nvSpPr>
        <p:spPr>
          <a:xfrm>
            <a:off x="5450691" y="0"/>
            <a:ext cx="6465538" cy="6685086"/>
          </a:xfrm>
          <a:prstGeom prst="rect">
            <a:avLst/>
          </a:prstGeom>
        </p:spPr>
        <p:txBody>
          <a:bodyPr vert="horz" lIns="91440" tIns="45720" rIns="91440" bIns="45720" rtlCol="0" anchor="ctr">
            <a:noAutofit/>
          </a:bodyPr>
          <a:lstStyle/>
          <a:p>
            <a:pPr>
              <a:lnSpc>
                <a:spcPct val="90000"/>
              </a:lnSpc>
              <a:spcAft>
                <a:spcPts val="600"/>
              </a:spcAft>
            </a:pPr>
            <a:r>
              <a:rPr lang="en-US" sz="2400" b="1" dirty="0">
                <a:solidFill>
                  <a:srgbClr val="000000"/>
                </a:solidFill>
                <a:latin typeface="Comic Sans MS" panose="030F0702030302020204" pitchFamily="66" charset="0"/>
              </a:rPr>
              <a:t>Situation 2:</a:t>
            </a:r>
            <a:endParaRPr lang="en-US" sz="2400" dirty="0">
              <a:solidFill>
                <a:srgbClr val="000000"/>
              </a:solidFill>
              <a:latin typeface="Comic Sans MS" panose="030F0702030302020204" pitchFamily="66" charset="0"/>
            </a:endParaRPr>
          </a:p>
          <a:p>
            <a:pPr>
              <a:lnSpc>
                <a:spcPct val="90000"/>
              </a:lnSpc>
              <a:spcAft>
                <a:spcPts val="600"/>
              </a:spcAft>
            </a:pPr>
            <a:r>
              <a:rPr lang="en-US" sz="2400" dirty="0">
                <a:solidFill>
                  <a:srgbClr val="000000"/>
                </a:solidFill>
                <a:latin typeface="Comic Sans MS" panose="030F0702030302020204" pitchFamily="66" charset="0"/>
              </a:rPr>
              <a:t>“Jerry is playing in the sand box during recess and Tommy keeps running through the sandbox.  Jerry ask Tommy to run around the box instead.</a:t>
            </a:r>
          </a:p>
          <a:p>
            <a:pPr>
              <a:lnSpc>
                <a:spcPct val="90000"/>
              </a:lnSpc>
              <a:spcAft>
                <a:spcPts val="600"/>
              </a:spcAft>
            </a:pPr>
            <a:r>
              <a:rPr lang="en-US" sz="2400" dirty="0">
                <a:solidFill>
                  <a:srgbClr val="000000"/>
                </a:solidFill>
                <a:latin typeface="Comic Sans MS" panose="030F0702030302020204" pitchFamily="66" charset="0"/>
              </a:rPr>
              <a:t> </a:t>
            </a:r>
          </a:p>
          <a:p>
            <a:pPr>
              <a:lnSpc>
                <a:spcPct val="90000"/>
              </a:lnSpc>
              <a:spcAft>
                <a:spcPts val="600"/>
              </a:spcAft>
            </a:pPr>
            <a:r>
              <a:rPr lang="en-US" sz="2400" dirty="0">
                <a:solidFill>
                  <a:srgbClr val="000000"/>
                </a:solidFill>
                <a:latin typeface="Comic Sans MS" panose="030F0702030302020204" pitchFamily="66" charset="0"/>
              </a:rPr>
              <a:t>Which answer is best to avoid a conflict?</a:t>
            </a:r>
          </a:p>
          <a:p>
            <a:pPr>
              <a:lnSpc>
                <a:spcPct val="90000"/>
              </a:lnSpc>
              <a:spcAft>
                <a:spcPts val="600"/>
              </a:spcAft>
            </a:pPr>
            <a:r>
              <a:rPr lang="en-US" sz="2400" dirty="0">
                <a:solidFill>
                  <a:srgbClr val="000000"/>
                </a:solidFill>
                <a:latin typeface="Comic Sans MS" panose="030F0702030302020204" pitchFamily="66" charset="0"/>
              </a:rPr>
              <a:t> </a:t>
            </a:r>
          </a:p>
          <a:p>
            <a:pPr lvl="0">
              <a:lnSpc>
                <a:spcPct val="90000"/>
              </a:lnSpc>
              <a:spcAft>
                <a:spcPts val="600"/>
              </a:spcAft>
            </a:pPr>
            <a:r>
              <a:rPr lang="en-US" sz="2400" dirty="0">
                <a:solidFill>
                  <a:srgbClr val="000000"/>
                </a:solidFill>
                <a:latin typeface="Comic Sans MS" panose="030F0702030302020204" pitchFamily="66" charset="0"/>
              </a:rPr>
              <a:t>A. Tommy listens to Jerry and runs around the sandbox.</a:t>
            </a:r>
          </a:p>
          <a:p>
            <a:pPr lvl="0">
              <a:lnSpc>
                <a:spcPct val="90000"/>
              </a:lnSpc>
              <a:spcAft>
                <a:spcPts val="600"/>
              </a:spcAft>
            </a:pPr>
            <a:r>
              <a:rPr lang="en-US" sz="2400" dirty="0">
                <a:solidFill>
                  <a:srgbClr val="000000"/>
                </a:solidFill>
                <a:latin typeface="Comic Sans MS" panose="030F0702030302020204" pitchFamily="66" charset="0"/>
              </a:rPr>
              <a:t>B. Tommy tells Jerry he can run where he wants.</a:t>
            </a:r>
          </a:p>
          <a:p>
            <a:pPr lvl="0">
              <a:lnSpc>
                <a:spcPct val="90000"/>
              </a:lnSpc>
              <a:spcAft>
                <a:spcPts val="600"/>
              </a:spcAft>
            </a:pPr>
            <a:endParaRPr lang="en-US" sz="2400" dirty="0">
              <a:solidFill>
                <a:srgbClr val="000000"/>
              </a:solidFill>
              <a:latin typeface="Comic Sans MS" panose="030F0702030302020204" pitchFamily="66" charset="0"/>
            </a:endParaRPr>
          </a:p>
          <a:p>
            <a:pPr>
              <a:lnSpc>
                <a:spcPct val="90000"/>
              </a:lnSpc>
              <a:spcAft>
                <a:spcPts val="600"/>
              </a:spcAft>
            </a:pPr>
            <a:r>
              <a:rPr lang="en-US" sz="2400" dirty="0">
                <a:solidFill>
                  <a:srgbClr val="000000"/>
                </a:solidFill>
                <a:latin typeface="Comic Sans MS" panose="030F0702030302020204" pitchFamily="66" charset="0"/>
              </a:rPr>
              <a:t>What may happen if Tommy chooses the other answer?</a:t>
            </a:r>
          </a:p>
          <a:p>
            <a:pPr lvl="0">
              <a:lnSpc>
                <a:spcPct val="90000"/>
              </a:lnSpc>
              <a:spcAft>
                <a:spcPts val="600"/>
              </a:spcAft>
            </a:pPr>
            <a:endParaRPr lang="en-US" sz="2400" dirty="0">
              <a:solidFill>
                <a:srgbClr val="000000"/>
              </a:solidFill>
              <a:latin typeface="Comic Sans MS" panose="030F0702030302020204" pitchFamily="66" charset="0"/>
            </a:endParaRPr>
          </a:p>
        </p:txBody>
      </p:sp>
    </p:spTree>
    <p:extLst>
      <p:ext uri="{BB962C8B-B14F-4D97-AF65-F5344CB8AC3E}">
        <p14:creationId xmlns:p14="http://schemas.microsoft.com/office/powerpoint/2010/main" val="1278272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pattFill prst="pct5">
          <a:fgClr>
            <a:srgbClr val="FFFF00"/>
          </a:fgClr>
          <a:bgClr>
            <a:schemeClr val="bg1"/>
          </a:bgClr>
        </a:patt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26E3EB04-01DC-4D13-B317-0F69B0DF0023}"/>
              </a:ext>
            </a:extLst>
          </p:cNvPr>
          <p:cNvSpPr txBox="1"/>
          <p:nvPr/>
        </p:nvSpPr>
        <p:spPr>
          <a:xfrm>
            <a:off x="944587" y="2753936"/>
            <a:ext cx="10303984" cy="3245376"/>
          </a:xfrm>
          <a:prstGeom prst="rect">
            <a:avLst/>
          </a:prstGeom>
        </p:spPr>
        <p:txBody>
          <a:bodyPr vert="horz" lIns="91440" tIns="45720" rIns="91440" bIns="45720" rtlCol="0">
            <a:noAutofit/>
          </a:bodyPr>
          <a:lstStyle/>
          <a:p>
            <a:pPr>
              <a:lnSpc>
                <a:spcPct val="90000"/>
              </a:lnSpc>
              <a:spcAft>
                <a:spcPts val="600"/>
              </a:spcAft>
            </a:pPr>
            <a:r>
              <a:rPr lang="en-US" sz="2400" dirty="0">
                <a:solidFill>
                  <a:srgbClr val="000000"/>
                </a:solidFill>
                <a:latin typeface="Comic Sans MS" panose="030F0702030302020204" pitchFamily="66" charset="0"/>
              </a:rPr>
              <a:t>Sara wants to use Janice’s sparkle markers that are lying next to her.</a:t>
            </a:r>
          </a:p>
          <a:p>
            <a:pPr>
              <a:lnSpc>
                <a:spcPct val="90000"/>
              </a:lnSpc>
              <a:spcAft>
                <a:spcPts val="600"/>
              </a:spcAft>
            </a:pPr>
            <a:r>
              <a:rPr lang="en-US" sz="2400" dirty="0">
                <a:solidFill>
                  <a:srgbClr val="000000"/>
                </a:solidFill>
                <a:latin typeface="Comic Sans MS" panose="030F0702030302020204" pitchFamily="66" charset="0"/>
              </a:rPr>
              <a:t> </a:t>
            </a:r>
          </a:p>
          <a:p>
            <a:pPr>
              <a:lnSpc>
                <a:spcPct val="90000"/>
              </a:lnSpc>
              <a:spcAft>
                <a:spcPts val="600"/>
              </a:spcAft>
            </a:pPr>
            <a:r>
              <a:rPr lang="en-US" sz="2400" dirty="0">
                <a:solidFill>
                  <a:srgbClr val="000000"/>
                </a:solidFill>
                <a:latin typeface="Comic Sans MS" panose="030F0702030302020204" pitchFamily="66" charset="0"/>
              </a:rPr>
              <a:t>Which answer is best to avoid a conflict?</a:t>
            </a:r>
          </a:p>
          <a:p>
            <a:pPr>
              <a:lnSpc>
                <a:spcPct val="90000"/>
              </a:lnSpc>
              <a:spcAft>
                <a:spcPts val="600"/>
              </a:spcAft>
            </a:pPr>
            <a:r>
              <a:rPr lang="en-US" sz="2400" dirty="0">
                <a:solidFill>
                  <a:srgbClr val="000000"/>
                </a:solidFill>
                <a:latin typeface="Comic Sans MS" panose="030F0702030302020204" pitchFamily="66" charset="0"/>
              </a:rPr>
              <a:t> </a:t>
            </a:r>
          </a:p>
          <a:p>
            <a:pPr lvl="0">
              <a:lnSpc>
                <a:spcPct val="90000"/>
              </a:lnSpc>
              <a:spcAft>
                <a:spcPts val="600"/>
              </a:spcAft>
            </a:pPr>
            <a:r>
              <a:rPr lang="en-US" sz="2400" dirty="0">
                <a:solidFill>
                  <a:srgbClr val="000000"/>
                </a:solidFill>
                <a:latin typeface="Comic Sans MS" panose="030F0702030302020204" pitchFamily="66" charset="0"/>
              </a:rPr>
              <a:t>A. Sara asks Janice if she can borrow </a:t>
            </a:r>
            <a:r>
              <a:rPr lang="en-US" sz="2400">
                <a:solidFill>
                  <a:srgbClr val="000000"/>
                </a:solidFill>
                <a:latin typeface="Comic Sans MS" panose="030F0702030302020204" pitchFamily="66" charset="0"/>
              </a:rPr>
              <a:t>the markers.</a:t>
            </a:r>
            <a:endParaRPr lang="en-US" sz="2400" dirty="0">
              <a:solidFill>
                <a:srgbClr val="000000"/>
              </a:solidFill>
              <a:latin typeface="Comic Sans MS" panose="030F0702030302020204" pitchFamily="66" charset="0"/>
            </a:endParaRPr>
          </a:p>
          <a:p>
            <a:pPr lvl="0">
              <a:lnSpc>
                <a:spcPct val="90000"/>
              </a:lnSpc>
              <a:spcAft>
                <a:spcPts val="600"/>
              </a:spcAft>
            </a:pPr>
            <a:r>
              <a:rPr lang="en-US" sz="2400" dirty="0">
                <a:solidFill>
                  <a:srgbClr val="000000"/>
                </a:solidFill>
                <a:latin typeface="Comic Sans MS" panose="030F0702030302020204" pitchFamily="66" charset="0"/>
              </a:rPr>
              <a:t>B. Sara uses the markers without asking.</a:t>
            </a:r>
          </a:p>
          <a:p>
            <a:pPr lvl="0">
              <a:lnSpc>
                <a:spcPct val="90000"/>
              </a:lnSpc>
              <a:spcAft>
                <a:spcPts val="600"/>
              </a:spcAft>
            </a:pPr>
            <a:endParaRPr lang="en-US" sz="2400" dirty="0">
              <a:solidFill>
                <a:srgbClr val="000000"/>
              </a:solidFill>
              <a:latin typeface="Comic Sans MS" panose="030F0702030302020204" pitchFamily="66" charset="0"/>
            </a:endParaRPr>
          </a:p>
          <a:p>
            <a:pPr lvl="0">
              <a:lnSpc>
                <a:spcPct val="90000"/>
              </a:lnSpc>
              <a:spcAft>
                <a:spcPts val="600"/>
              </a:spcAft>
            </a:pPr>
            <a:endParaRPr lang="en-US" sz="2400" dirty="0">
              <a:solidFill>
                <a:srgbClr val="000000"/>
              </a:solidFill>
              <a:latin typeface="Comic Sans MS" panose="030F0702030302020204" pitchFamily="66" charset="0"/>
            </a:endParaRPr>
          </a:p>
        </p:txBody>
      </p:sp>
      <p:sp>
        <p:nvSpPr>
          <p:cNvPr id="3" name="TextBox 2">
            <a:extLst>
              <a:ext uri="{FF2B5EF4-FFF2-40B4-BE49-F238E27FC236}">
                <a16:creationId xmlns:a16="http://schemas.microsoft.com/office/drawing/2014/main" id="{7BC9AE46-2A24-4B2B-8073-049BDAF2BF2C}"/>
              </a:ext>
            </a:extLst>
          </p:cNvPr>
          <p:cNvSpPr txBox="1"/>
          <p:nvPr/>
        </p:nvSpPr>
        <p:spPr>
          <a:xfrm>
            <a:off x="3000675" y="1071054"/>
            <a:ext cx="6008915" cy="757130"/>
          </a:xfrm>
          <a:prstGeom prst="rect">
            <a:avLst/>
          </a:prstGeom>
          <a:noFill/>
        </p:spPr>
        <p:txBody>
          <a:bodyPr wrap="square" rtlCol="0">
            <a:spAutoFit/>
          </a:bodyPr>
          <a:lstStyle/>
          <a:p>
            <a:pPr algn="ctr">
              <a:lnSpc>
                <a:spcPct val="90000"/>
              </a:lnSpc>
              <a:spcAft>
                <a:spcPts val="600"/>
              </a:spcAft>
            </a:pPr>
            <a:r>
              <a:rPr lang="en-US" sz="4800" b="1" dirty="0">
                <a:solidFill>
                  <a:schemeClr val="bg1"/>
                </a:solidFill>
                <a:latin typeface="Comic Sans MS" panose="030F0702030302020204" pitchFamily="66" charset="0"/>
              </a:rPr>
              <a:t>Situation 3</a:t>
            </a:r>
            <a:endParaRPr lang="en-US" sz="4800" dirty="0">
              <a:solidFill>
                <a:schemeClr val="bg1"/>
              </a:solidFill>
              <a:latin typeface="Comic Sans MS" panose="030F0702030302020204" pitchFamily="66" charset="0"/>
            </a:endParaRPr>
          </a:p>
        </p:txBody>
      </p:sp>
      <p:sp>
        <p:nvSpPr>
          <p:cNvPr id="4" name="Rectangle 3">
            <a:extLst>
              <a:ext uri="{FF2B5EF4-FFF2-40B4-BE49-F238E27FC236}">
                <a16:creationId xmlns:a16="http://schemas.microsoft.com/office/drawing/2014/main" id="{D201AE25-21F8-4BFE-84DC-F5285C0926EF}"/>
              </a:ext>
            </a:extLst>
          </p:cNvPr>
          <p:cNvSpPr/>
          <p:nvPr/>
        </p:nvSpPr>
        <p:spPr>
          <a:xfrm>
            <a:off x="944587" y="5574580"/>
            <a:ext cx="7758855" cy="424732"/>
          </a:xfrm>
          <a:prstGeom prst="rect">
            <a:avLst/>
          </a:prstGeom>
        </p:spPr>
        <p:txBody>
          <a:bodyPr wrap="none">
            <a:spAutoFit/>
          </a:bodyPr>
          <a:lstStyle/>
          <a:p>
            <a:pPr>
              <a:lnSpc>
                <a:spcPct val="90000"/>
              </a:lnSpc>
              <a:spcAft>
                <a:spcPts val="600"/>
              </a:spcAft>
            </a:pPr>
            <a:r>
              <a:rPr lang="en-US" sz="2400" dirty="0">
                <a:solidFill>
                  <a:srgbClr val="000000"/>
                </a:solidFill>
                <a:latin typeface="Comic Sans MS" panose="030F0702030302020204" pitchFamily="66" charset="0"/>
              </a:rPr>
              <a:t>What may happen if Sara chooses the other answer?</a:t>
            </a:r>
          </a:p>
        </p:txBody>
      </p:sp>
    </p:spTree>
    <p:extLst>
      <p:ext uri="{BB962C8B-B14F-4D97-AF65-F5344CB8AC3E}">
        <p14:creationId xmlns:p14="http://schemas.microsoft.com/office/powerpoint/2010/main" val="38992742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1B56CDCCB8E0B4E8CF709EB276FC179" ma:contentTypeVersion="10" ma:contentTypeDescription="Create a new document." ma:contentTypeScope="" ma:versionID="ffdf29f491c5fe3cd4f538c7223823b1">
  <xsd:schema xmlns:xsd="http://www.w3.org/2001/XMLSchema" xmlns:xs="http://www.w3.org/2001/XMLSchema" xmlns:p="http://schemas.microsoft.com/office/2006/metadata/properties" xmlns:ns3="937d9431-0b7c-4013-9535-160412eccd0d" targetNamespace="http://schemas.microsoft.com/office/2006/metadata/properties" ma:root="true" ma:fieldsID="cfdd3149dfd5007cef0592e94313285a" ns3:_="">
    <xsd:import namespace="937d9431-0b7c-4013-9535-160412eccd0d"/>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7d9431-0b7c-4013-9535-160412eccd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C01754-8217-4D84-8D22-ABA959699C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7d9431-0b7c-4013-9535-160412eccd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5BB00BA-7435-4F24-9E3D-6AC9ADCB73C8}">
  <ds:schemaRefs>
    <ds:schemaRef ds:uri="http://schemas.microsoft.com/sharepoint/v3/contenttype/forms"/>
  </ds:schemaRefs>
</ds:datastoreItem>
</file>

<file path=customXml/itemProps3.xml><?xml version="1.0" encoding="utf-8"?>
<ds:datastoreItem xmlns:ds="http://schemas.openxmlformats.org/officeDocument/2006/customXml" ds:itemID="{F3500FB0-6E76-4B03-871D-0FF5EC96A5BA}">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28</TotalTime>
  <Words>215</Words>
  <Application>Microsoft Office PowerPoint</Application>
  <PresentationFormat>Widescreen</PresentationFormat>
  <Paragraphs>26</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Comic Sans MS</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5</cp:revision>
  <dcterms:created xsi:type="dcterms:W3CDTF">2020-11-05T03:14:39Z</dcterms:created>
  <dcterms:modified xsi:type="dcterms:W3CDTF">2020-11-13T20:31:58Z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0x010100D1B56CDCCB8E0B4E8CF709EB276FC179</vt:lpwstr>
  </property>
</Properties>
</file>