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CC00"/>
    <a:srgbClr val="FFFFCC"/>
    <a:srgbClr val="B008D2"/>
    <a:srgbClr val="CC00CC"/>
    <a:srgbClr val="0080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1" d="100"/>
          <a:sy n="61" d="100"/>
        </p:scale>
        <p:origin x="51" y="2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EC7A9B-0F95-4EF4-AA88-4360E6E6F80D}" type="datetimeFigureOut">
              <a:rPr lang="en-US" smtClean="0"/>
              <a:t>8/24/2020</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24E707A-364C-4AEC-A9DD-A31C5C62FC60}"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2454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C7A9B-0F95-4EF4-AA88-4360E6E6F80D}"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4E707A-364C-4AEC-A9DD-A31C5C62FC60}"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9241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C7A9B-0F95-4EF4-AA88-4360E6E6F80D}"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4E707A-364C-4AEC-A9DD-A31C5C62FC60}"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7391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C7A9B-0F95-4EF4-AA88-4360E6E6F80D}"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4E707A-364C-4AEC-A9DD-A31C5C62FC60}"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7054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EC7A9B-0F95-4EF4-AA88-4360E6E6F80D}"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4E707A-364C-4AEC-A9DD-A31C5C62FC60}"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1358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EC7A9B-0F95-4EF4-AA88-4360E6E6F80D}"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4E707A-364C-4AEC-A9DD-A31C5C62FC60}"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6462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EC7A9B-0F95-4EF4-AA88-4360E6E6F80D}" type="datetimeFigureOut">
              <a:rPr lang="en-US" smtClean="0"/>
              <a:t>8/24/2020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4E707A-364C-4AEC-A9DD-A31C5C62FC60}"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0547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EC7A9B-0F95-4EF4-AA88-4360E6E6F80D}" type="datetimeFigureOut">
              <a:rPr lang="en-US" smtClean="0"/>
              <a:t>8/24/2020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4E707A-364C-4AEC-A9DD-A31C5C62FC60}"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00664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EC7A9B-0F95-4EF4-AA88-4360E6E6F80D}" type="datetimeFigureOut">
              <a:rPr lang="en-US" smtClean="0"/>
              <a:t>8/24/2020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4E707A-364C-4AEC-A9DD-A31C5C62FC60}" type="slidenum">
              <a:rPr lang="en-US" smtClean="0"/>
              <a:t>‹#›</a:t>
            </a:fld>
            <a:endParaRPr lang="en-US"/>
          </a:p>
        </p:txBody>
      </p:sp>
    </p:spTree>
    <p:extLst>
      <p:ext uri="{BB962C8B-B14F-4D97-AF65-F5344CB8AC3E}">
        <p14:creationId xmlns:p14="http://schemas.microsoft.com/office/powerpoint/2010/main" val="1837937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EC7A9B-0F95-4EF4-AA88-4360E6E6F80D}"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4E707A-364C-4AEC-A9DD-A31C5C62FC60}"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2708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7EEC7A9B-0F95-4EF4-AA88-4360E6E6F80D}" type="datetimeFigureOut">
              <a:rPr lang="en-US" smtClean="0"/>
              <a:t>8/24/2020</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624E707A-364C-4AEC-A9DD-A31C5C62FC60}"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6440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7EEC7A9B-0F95-4EF4-AA88-4360E6E6F80D}" type="datetimeFigureOut">
              <a:rPr lang="en-US" smtClean="0"/>
              <a:t>8/24/2020</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24E707A-364C-4AEC-A9DD-A31C5C62FC60}"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671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63153F-ED58-435E-869A-47F8DD7278BD}"/>
              </a:ext>
            </a:extLst>
          </p:cNvPr>
          <p:cNvSpPr txBox="1"/>
          <p:nvPr/>
        </p:nvSpPr>
        <p:spPr>
          <a:xfrm>
            <a:off x="136634" y="294289"/>
            <a:ext cx="11887199"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Comic Sans MS" panose="030F0702030302020204" pitchFamily="66" charset="0"/>
              </a:rPr>
              <a:t>Discuss as a group what possibilities could occur that would cause home rules or guidelines to change.  For example, curfew rules changes with age, job opportunity, violation of the rule or safety concerns from a new event.</a:t>
            </a:r>
          </a:p>
          <a:p>
            <a:r>
              <a:rPr lang="en-US" sz="2400" dirty="0">
                <a:latin typeface="Comic Sans MS" panose="030F0702030302020204" pitchFamily="66" charset="0"/>
              </a:rPr>
              <a:t>  </a:t>
            </a:r>
          </a:p>
          <a:p>
            <a:pPr marL="342900" indent="-342900">
              <a:buFont typeface="Arial" panose="020B0604020202020204" pitchFamily="34" charset="0"/>
              <a:buChar char="•"/>
            </a:pPr>
            <a:r>
              <a:rPr lang="en-US" sz="2400" dirty="0">
                <a:latin typeface="Comic Sans MS" panose="030F0702030302020204" pitchFamily="66" charset="0"/>
              </a:rPr>
              <a:t>Choose a volunteer to type your group’s ideas here, save to your desktop.  Another member of your group can report out. </a:t>
            </a:r>
          </a:p>
          <a:p>
            <a:r>
              <a:rPr lang="en-US" sz="2400" dirty="0">
                <a:latin typeface="Comic Sans MS" panose="030F0702030302020204" pitchFamily="66" charset="0"/>
              </a:rPr>
              <a:t> </a:t>
            </a:r>
          </a:p>
          <a:p>
            <a:pPr marL="342900" indent="-342900">
              <a:buFont typeface="Arial" panose="020B0604020202020204" pitchFamily="34" charset="0"/>
              <a:buChar char="•"/>
            </a:pPr>
            <a:r>
              <a:rPr lang="en-US" sz="2400" dirty="0">
                <a:latin typeface="Comic Sans MS" panose="030F0702030302020204" pitchFamily="66" charset="0"/>
              </a:rPr>
              <a:t>Or, a volunteer can write on a word document and save for another member of your group to report out on.    </a:t>
            </a:r>
          </a:p>
        </p:txBody>
      </p:sp>
    </p:spTree>
    <p:extLst>
      <p:ext uri="{BB962C8B-B14F-4D97-AF65-F5344CB8AC3E}">
        <p14:creationId xmlns:p14="http://schemas.microsoft.com/office/powerpoint/2010/main" val="567293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EEA2ADC-113D-44CE-BDAD-D82D1E362036}"/>
              </a:ext>
            </a:extLst>
          </p:cNvPr>
          <p:cNvGraphicFramePr>
            <a:graphicFrameLocks noGrp="1"/>
          </p:cNvGraphicFramePr>
          <p:nvPr>
            <p:extLst>
              <p:ext uri="{D42A27DB-BD31-4B8C-83A1-F6EECF244321}">
                <p14:modId xmlns:p14="http://schemas.microsoft.com/office/powerpoint/2010/main" val="3817013528"/>
              </p:ext>
            </p:extLst>
          </p:nvPr>
        </p:nvGraphicFramePr>
        <p:xfrm>
          <a:off x="350779" y="430925"/>
          <a:ext cx="6454106" cy="3741516"/>
        </p:xfrm>
        <a:graphic>
          <a:graphicData uri="http://schemas.openxmlformats.org/drawingml/2006/table">
            <a:tbl>
              <a:tblPr firstRow="1" firstCol="1" bandRow="1">
                <a:tableStyleId>{5940675A-B579-460E-94D1-54222C63F5DA}</a:tableStyleId>
              </a:tblPr>
              <a:tblGrid>
                <a:gridCol w="266055">
                  <a:extLst>
                    <a:ext uri="{9D8B030D-6E8A-4147-A177-3AD203B41FA5}">
                      <a16:colId xmlns:a16="http://schemas.microsoft.com/office/drawing/2014/main" val="257409552"/>
                    </a:ext>
                  </a:extLst>
                </a:gridCol>
                <a:gridCol w="2314390">
                  <a:extLst>
                    <a:ext uri="{9D8B030D-6E8A-4147-A177-3AD203B41FA5}">
                      <a16:colId xmlns:a16="http://schemas.microsoft.com/office/drawing/2014/main" val="705706484"/>
                    </a:ext>
                  </a:extLst>
                </a:gridCol>
                <a:gridCol w="887590">
                  <a:extLst>
                    <a:ext uri="{9D8B030D-6E8A-4147-A177-3AD203B41FA5}">
                      <a16:colId xmlns:a16="http://schemas.microsoft.com/office/drawing/2014/main" val="2250144102"/>
                    </a:ext>
                  </a:extLst>
                </a:gridCol>
                <a:gridCol w="2986071">
                  <a:extLst>
                    <a:ext uri="{9D8B030D-6E8A-4147-A177-3AD203B41FA5}">
                      <a16:colId xmlns:a16="http://schemas.microsoft.com/office/drawing/2014/main" val="1085029063"/>
                    </a:ext>
                  </a:extLst>
                </a:gridCol>
              </a:tblGrid>
              <a:tr h="571571">
                <a:tc>
                  <a:txBody>
                    <a:bodyPr/>
                    <a:lstStyle/>
                    <a:p>
                      <a:pPr marL="0" marR="0" algn="ctr">
                        <a:lnSpc>
                          <a:spcPct val="115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b="1" dirty="0">
                          <a:effectLst/>
                          <a:latin typeface="Comic Sans MS" panose="030F0702030302020204" pitchFamily="66" charset="0"/>
                        </a:rPr>
                        <a:t> </a:t>
                      </a:r>
                    </a:p>
                    <a:p>
                      <a:pPr marL="0" marR="0" algn="ctr">
                        <a:lnSpc>
                          <a:spcPct val="115000"/>
                        </a:lnSpc>
                        <a:spcBef>
                          <a:spcPts val="0"/>
                        </a:spcBef>
                        <a:spcAft>
                          <a:spcPts val="0"/>
                        </a:spcAft>
                      </a:pPr>
                      <a:r>
                        <a:rPr lang="en-US" sz="1200" b="1" dirty="0">
                          <a:effectLst/>
                          <a:latin typeface="Comic Sans MS" panose="030F0702030302020204" pitchFamily="66" charset="0"/>
                        </a:rPr>
                        <a:t>School Rules or Guidelines</a:t>
                      </a:r>
                      <a:endParaRPr lang="en-US" sz="12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b="1" dirty="0">
                          <a:effectLst/>
                          <a:latin typeface="Comic Sans MS" panose="030F0702030302020204" pitchFamily="66" charset="0"/>
                        </a:rPr>
                        <a:t>Changed from last year?</a:t>
                      </a:r>
                      <a:endParaRPr lang="en-US" sz="12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b="1" dirty="0">
                          <a:effectLst/>
                          <a:latin typeface="Comic Sans MS" panose="030F0702030302020204" pitchFamily="66" charset="0"/>
                        </a:rPr>
                        <a:t> </a:t>
                      </a:r>
                    </a:p>
                    <a:p>
                      <a:pPr marL="0" marR="0" algn="ctr">
                        <a:lnSpc>
                          <a:spcPct val="115000"/>
                        </a:lnSpc>
                        <a:spcBef>
                          <a:spcPts val="0"/>
                        </a:spcBef>
                        <a:spcAft>
                          <a:spcPts val="0"/>
                        </a:spcAft>
                      </a:pPr>
                      <a:r>
                        <a:rPr lang="en-US" sz="1200" b="1" dirty="0">
                          <a:effectLst/>
                          <a:latin typeface="Comic Sans MS" panose="030F0702030302020204" pitchFamily="66" charset="0"/>
                        </a:rPr>
                        <a:t>Reasons for change?</a:t>
                      </a:r>
                      <a:endParaRPr lang="en-US" sz="12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409959889"/>
                  </a:ext>
                </a:extLst>
              </a:tr>
              <a:tr h="577357">
                <a:tc>
                  <a:txBody>
                    <a:bodyPr/>
                    <a:lstStyle/>
                    <a:p>
                      <a:pPr marL="0" marR="0" algn="ctr">
                        <a:lnSpc>
                          <a:spcPct val="115000"/>
                        </a:lnSpc>
                        <a:spcBef>
                          <a:spcPts val="0"/>
                        </a:spcBef>
                        <a:spcAft>
                          <a:spcPts val="0"/>
                        </a:spcAft>
                      </a:pPr>
                      <a:r>
                        <a:rPr lang="en-US" sz="800">
                          <a:effectLst/>
                        </a:rPr>
                        <a:t>1.</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a:effectLst/>
                          <a:latin typeface="Comic Sans MS" panose="030F0702030302020204" pitchFamily="66" charset="0"/>
                        </a:rPr>
                        <a:t> </a:t>
                      </a:r>
                      <a:endParaRPr lang="en-US" sz="120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350669054"/>
                  </a:ext>
                </a:extLst>
              </a:tr>
              <a:tr h="518996">
                <a:tc>
                  <a:txBody>
                    <a:bodyPr/>
                    <a:lstStyle/>
                    <a:p>
                      <a:pPr marL="0" marR="0" algn="ctr">
                        <a:lnSpc>
                          <a:spcPct val="115000"/>
                        </a:lnSpc>
                        <a:spcBef>
                          <a:spcPts val="0"/>
                        </a:spcBef>
                        <a:spcAft>
                          <a:spcPts val="0"/>
                        </a:spcAft>
                      </a:pPr>
                      <a:r>
                        <a:rPr lang="en-US" sz="800">
                          <a:effectLst/>
                        </a:rPr>
                        <a:t>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2722995644"/>
                  </a:ext>
                </a:extLst>
              </a:tr>
              <a:tr h="658271">
                <a:tc>
                  <a:txBody>
                    <a:bodyPr/>
                    <a:lstStyle/>
                    <a:p>
                      <a:pPr marL="0" marR="0" algn="ctr">
                        <a:lnSpc>
                          <a:spcPct val="115000"/>
                        </a:lnSpc>
                        <a:spcBef>
                          <a:spcPts val="0"/>
                        </a:spcBef>
                        <a:spcAft>
                          <a:spcPts val="0"/>
                        </a:spcAft>
                      </a:pPr>
                      <a:r>
                        <a:rPr lang="en-US" sz="800">
                          <a:effectLst/>
                        </a:rPr>
                        <a:t>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a:effectLst/>
                          <a:latin typeface="Comic Sans MS" panose="030F0702030302020204" pitchFamily="66" charset="0"/>
                        </a:rPr>
                        <a:t> </a:t>
                      </a:r>
                      <a:endParaRPr lang="en-US" sz="120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2630964678"/>
                  </a:ext>
                </a:extLst>
              </a:tr>
              <a:tr h="418442">
                <a:tc>
                  <a:txBody>
                    <a:bodyPr/>
                    <a:lstStyle/>
                    <a:p>
                      <a:pPr marL="0" marR="0" algn="ctr">
                        <a:lnSpc>
                          <a:spcPct val="115000"/>
                        </a:lnSpc>
                        <a:spcBef>
                          <a:spcPts val="0"/>
                        </a:spcBef>
                        <a:spcAft>
                          <a:spcPts val="0"/>
                        </a:spcAft>
                      </a:pPr>
                      <a:r>
                        <a:rPr lang="en-US" sz="800">
                          <a:effectLst/>
                        </a:rPr>
                        <a:t>4.</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a:effectLst/>
                          <a:latin typeface="Comic Sans MS" panose="030F0702030302020204" pitchFamily="66" charset="0"/>
                        </a:rPr>
                        <a:t> </a:t>
                      </a:r>
                      <a:endParaRPr lang="en-US" sz="120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3879604302"/>
                  </a:ext>
                </a:extLst>
              </a:tr>
              <a:tr h="572139">
                <a:tc>
                  <a:txBody>
                    <a:bodyPr/>
                    <a:lstStyle/>
                    <a:p>
                      <a:pPr marL="0" marR="0" algn="ctr">
                        <a:lnSpc>
                          <a:spcPct val="115000"/>
                        </a:lnSpc>
                        <a:spcBef>
                          <a:spcPts val="0"/>
                        </a:spcBef>
                        <a:spcAft>
                          <a:spcPts val="0"/>
                        </a:spcAft>
                      </a:pPr>
                      <a:r>
                        <a:rPr lang="en-US" sz="800">
                          <a:effectLst/>
                        </a:rPr>
                        <a:t>5.</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p>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a:effectLst/>
                          <a:latin typeface="Comic Sans MS" panose="030F0702030302020204" pitchFamily="66" charset="0"/>
                        </a:rPr>
                        <a:t> </a:t>
                      </a:r>
                      <a:endParaRPr lang="en-US" sz="120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tc>
                  <a:txBody>
                    <a:bodyPr/>
                    <a:lstStyle/>
                    <a:p>
                      <a:pPr marL="0" marR="0" algn="ctr">
                        <a:lnSpc>
                          <a:spcPct val="115000"/>
                        </a:lnSpc>
                        <a:spcBef>
                          <a:spcPts val="0"/>
                        </a:spcBef>
                        <a:spcAft>
                          <a:spcPts val="0"/>
                        </a:spcAft>
                      </a:pPr>
                      <a:r>
                        <a:rPr lang="en-US" sz="1200" dirty="0">
                          <a:effectLst/>
                          <a:latin typeface="Comic Sans MS" panose="030F0702030302020204" pitchFamily="66" charset="0"/>
                        </a:rPr>
                        <a:t> </a:t>
                      </a:r>
                      <a:endParaRPr lang="en-US"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47567" marR="47567" marT="0" marB="0">
                    <a:solidFill>
                      <a:srgbClr val="92D050"/>
                    </a:solidFill>
                  </a:tcPr>
                </a:tc>
                <a:extLst>
                  <a:ext uri="{0D108BD9-81ED-4DB2-BD59-A6C34878D82A}">
                    <a16:rowId xmlns:a16="http://schemas.microsoft.com/office/drawing/2014/main" val="1397179036"/>
                  </a:ext>
                </a:extLst>
              </a:tr>
            </a:tbl>
          </a:graphicData>
        </a:graphic>
      </p:graphicFrame>
      <p:sp>
        <p:nvSpPr>
          <p:cNvPr id="3" name="TextBox 2">
            <a:extLst>
              <a:ext uri="{FF2B5EF4-FFF2-40B4-BE49-F238E27FC236}">
                <a16:creationId xmlns:a16="http://schemas.microsoft.com/office/drawing/2014/main" id="{8C17BE45-3522-4D39-A98F-AE3A26F27277}"/>
              </a:ext>
            </a:extLst>
          </p:cNvPr>
          <p:cNvSpPr txBox="1"/>
          <p:nvPr/>
        </p:nvSpPr>
        <p:spPr>
          <a:xfrm>
            <a:off x="7220607" y="430924"/>
            <a:ext cx="3804745" cy="3970318"/>
          </a:xfrm>
          <a:prstGeom prst="rect">
            <a:avLst/>
          </a:prstGeom>
          <a:noFill/>
        </p:spPr>
        <p:txBody>
          <a:bodyPr wrap="square" rtlCol="0">
            <a:spAutoFit/>
          </a:bodyPr>
          <a:lstStyle/>
          <a:p>
            <a:pPr lvl="0"/>
            <a:r>
              <a:rPr lang="en-US" sz="1400" b="1" dirty="0">
                <a:latin typeface="Comic Sans MS" panose="030F0702030302020204" pitchFamily="66" charset="0"/>
              </a:rPr>
              <a:t>Directions:</a:t>
            </a:r>
          </a:p>
          <a:p>
            <a:pPr marL="285750" lvl="0" indent="-285750">
              <a:buFont typeface="Arial" panose="020B0604020202020204" pitchFamily="34" charset="0"/>
              <a:buChar char="•"/>
            </a:pPr>
            <a:r>
              <a:rPr lang="en-US" sz="1400" dirty="0">
                <a:latin typeface="Comic Sans MS" panose="030F0702030302020204" pitchFamily="66" charset="0"/>
              </a:rPr>
              <a:t>Collaborate as a group to list school rules or guidelines under the left column and then place an X in the middle column.</a:t>
            </a:r>
          </a:p>
          <a:p>
            <a:pPr lvl="0"/>
            <a:endParaRPr lang="en-US" sz="1400" dirty="0">
              <a:latin typeface="Comic Sans MS" panose="030F0702030302020204" pitchFamily="66" charset="0"/>
            </a:endParaRPr>
          </a:p>
          <a:p>
            <a:pPr marL="285750" lvl="0" indent="-285750">
              <a:buFont typeface="Arial" panose="020B0604020202020204" pitchFamily="34" charset="0"/>
              <a:buChar char="•"/>
            </a:pPr>
            <a:r>
              <a:rPr lang="en-US" sz="1400" dirty="0">
                <a:latin typeface="Comic Sans MS" panose="030F0702030302020204" pitchFamily="66" charset="0"/>
              </a:rPr>
              <a:t>If that rule or guideline has changed since last year, mark an X in the center column.  </a:t>
            </a:r>
          </a:p>
          <a:p>
            <a:pPr lvl="0"/>
            <a:endParaRPr lang="en-US" sz="1400" dirty="0">
              <a:latin typeface="Comic Sans MS" panose="030F0702030302020204" pitchFamily="66" charset="0"/>
            </a:endParaRPr>
          </a:p>
          <a:p>
            <a:pPr marL="285750" lvl="0" indent="-285750">
              <a:buFont typeface="Arial" panose="020B0604020202020204" pitchFamily="34" charset="0"/>
              <a:buChar char="•"/>
            </a:pPr>
            <a:r>
              <a:rPr lang="en-US" sz="1400" dirty="0">
                <a:latin typeface="Comic Sans MS" panose="030F0702030302020204" pitchFamily="66" charset="0"/>
              </a:rPr>
              <a:t>In the right column, list any reasons why the rule or guideline may or may not have changed since last year. </a:t>
            </a:r>
          </a:p>
          <a:p>
            <a:pPr lvl="0"/>
            <a:endParaRPr lang="en-US" sz="1400" dirty="0">
              <a:latin typeface="Comic Sans MS" panose="030F0702030302020204" pitchFamily="66" charset="0"/>
            </a:endParaRPr>
          </a:p>
          <a:p>
            <a:pPr marL="285750" lvl="0" indent="-285750">
              <a:buFont typeface="Arial" panose="020B0604020202020204" pitchFamily="34" charset="0"/>
              <a:buChar char="•"/>
            </a:pPr>
            <a:r>
              <a:rPr lang="en-US" sz="1400" dirty="0">
                <a:latin typeface="Comic Sans MS" panose="030F0702030302020204" pitchFamily="66" charset="0"/>
              </a:rPr>
              <a:t>Groups may also add any new rules they don’t remember having last year and then write a statement explaining why they think that new rule was added.   </a:t>
            </a:r>
          </a:p>
        </p:txBody>
      </p:sp>
      <p:sp>
        <p:nvSpPr>
          <p:cNvPr id="4" name="TextBox 3">
            <a:extLst>
              <a:ext uri="{FF2B5EF4-FFF2-40B4-BE49-F238E27FC236}">
                <a16:creationId xmlns:a16="http://schemas.microsoft.com/office/drawing/2014/main" id="{72877C25-719F-46EF-8716-7D5D549B4EF3}"/>
              </a:ext>
            </a:extLst>
          </p:cNvPr>
          <p:cNvSpPr txBox="1"/>
          <p:nvPr/>
        </p:nvSpPr>
        <p:spPr>
          <a:xfrm>
            <a:off x="350779" y="4540947"/>
            <a:ext cx="11291492" cy="1477328"/>
          </a:xfrm>
          <a:prstGeom prst="rect">
            <a:avLst/>
          </a:prstGeom>
          <a:noFill/>
        </p:spPr>
        <p:txBody>
          <a:bodyPr wrap="square" rtlCol="0">
            <a:spAutoFit/>
          </a:bodyPr>
          <a:lstStyle/>
          <a:p>
            <a:r>
              <a:rPr lang="en-US" b="1" dirty="0"/>
              <a:t>Are there any new school rules or guidelines this year?</a:t>
            </a:r>
            <a:endParaRPr lang="en-US" dirty="0"/>
          </a:p>
          <a:p>
            <a:r>
              <a:rPr lang="en-US" b="1" dirty="0"/>
              <a:t> </a:t>
            </a:r>
            <a:endParaRPr lang="en-US" dirty="0"/>
          </a:p>
          <a:p>
            <a:r>
              <a:rPr lang="en-US" b="1" dirty="0"/>
              <a:t>What are the safety reasons for these new rules or guidelines? </a:t>
            </a:r>
          </a:p>
          <a:p>
            <a:endParaRPr lang="en-US" b="1" dirty="0"/>
          </a:p>
          <a:p>
            <a:r>
              <a:rPr lang="en-US" b="1" dirty="0"/>
              <a:t> </a:t>
            </a:r>
            <a:endParaRPr lang="en-US" dirty="0"/>
          </a:p>
        </p:txBody>
      </p:sp>
    </p:spTree>
    <p:extLst>
      <p:ext uri="{BB962C8B-B14F-4D97-AF65-F5344CB8AC3E}">
        <p14:creationId xmlns:p14="http://schemas.microsoft.com/office/powerpoint/2010/main" val="338588954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92</TotalTime>
  <Words>264</Words>
  <Application>Microsoft Office PowerPoint</Application>
  <PresentationFormat>Widescreen</PresentationFormat>
  <Paragraphs>52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Comic Sans MS</vt:lpstr>
      <vt:lpstr>Gill Sans MT</vt:lpstr>
      <vt:lpstr>Gallery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10</cp:revision>
  <dcterms:created xsi:type="dcterms:W3CDTF">2020-08-01T15:17:12Z</dcterms:created>
  <dcterms:modified xsi:type="dcterms:W3CDTF">2020-08-24T19:32:41Z</dcterms:modified>
</cp:coreProperties>
</file>