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reakout Room Slide 1" id="{5DDA375A-4EF8-4EFE-8B83-86044E46999B}">
          <p14:sldIdLst>
            <p14:sldId id="256"/>
          </p14:sldIdLst>
        </p14:section>
        <p14:section name="Breakout Room Slide 2" id="{8304B092-AD49-4397-B0F8-044CC186A4D7}">
          <p14:sldIdLst>
            <p14:sldId id="257"/>
          </p14:sldIdLst>
        </p14:section>
        <p14:section name="Facilitator Slide" id="{80504D9A-A993-429E-AEA9-28531B05F6CE}">
          <p14:sldIdLst>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9"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B59D2D0-010B-4B26-8284-F98F59EFF2CA}" type="datetimeFigureOut">
              <a:rPr lang="en-US" smtClean="0"/>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8FDBDD-A9BE-4A80-9B93-022C8448427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231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59D2D0-010B-4B26-8284-F98F59EFF2CA}" type="datetimeFigureOut">
              <a:rPr lang="en-US" smtClean="0"/>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263552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59D2D0-010B-4B26-8284-F98F59EFF2CA}" type="datetimeFigureOut">
              <a:rPr lang="en-US" smtClean="0"/>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8FDBDD-A9BE-4A80-9B93-022C84484273}"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4308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59D2D0-010B-4B26-8284-F98F59EFF2CA}" type="datetimeFigureOut">
              <a:rPr lang="en-US" smtClean="0"/>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611027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59D2D0-010B-4B26-8284-F98F59EFF2CA}" type="datetimeFigureOut">
              <a:rPr lang="en-US" smtClean="0"/>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8FDBDD-A9BE-4A80-9B93-022C8448427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828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59D2D0-010B-4B26-8284-F98F59EFF2CA}" type="datetimeFigureOut">
              <a:rPr lang="en-US" smtClean="0"/>
              <a:t>8/28/2020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60518126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59D2D0-010B-4B26-8284-F98F59EFF2CA}" type="datetimeFigureOut">
              <a:rPr lang="en-US" smtClean="0"/>
              <a:t>8/28/2020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383324813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59D2D0-010B-4B26-8284-F98F59EFF2CA}" type="datetimeFigureOut">
              <a:rPr lang="en-US" smtClean="0"/>
              <a:t>8/28/2020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1363005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59D2D0-010B-4B26-8284-F98F59EFF2CA}" type="datetimeFigureOut">
              <a:rPr lang="en-US" smtClean="0"/>
              <a:t>8/28/2020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3018756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B59D2D0-010B-4B26-8284-F98F59EFF2CA}" type="datetimeFigureOut">
              <a:rPr lang="en-US" smtClean="0"/>
              <a:t>8/28/2020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8FDBDD-A9BE-4A80-9B93-022C84484273}" type="slidenum">
              <a:rPr lang="en-US" smtClean="0"/>
              <a:t>‹#›</a:t>
            </a:fld>
            <a:endParaRPr lang="en-US"/>
          </a:p>
        </p:txBody>
      </p:sp>
    </p:spTree>
    <p:extLst>
      <p:ext uri="{BB962C8B-B14F-4D97-AF65-F5344CB8AC3E}">
        <p14:creationId xmlns:p14="http://schemas.microsoft.com/office/powerpoint/2010/main" val="396175294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59D2D0-010B-4B26-8284-F98F59EFF2CA}" type="datetimeFigureOut">
              <a:rPr lang="en-US" smtClean="0"/>
              <a:t>8/28/2020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8FDBDD-A9BE-4A80-9B93-022C8448427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095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B59D2D0-010B-4B26-8284-F98F59EFF2CA}" type="datetimeFigureOut">
              <a:rPr lang="en-US" smtClean="0"/>
              <a:t>8/28/2020</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F8FDBDD-A9BE-4A80-9B93-022C84484273}"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41370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CE38772-EB7B-4643-9364-9EE1AE18288A}"/>
              </a:ext>
            </a:extLst>
          </p:cNvPr>
          <p:cNvSpPr txBox="1"/>
          <p:nvPr/>
        </p:nvSpPr>
        <p:spPr>
          <a:xfrm>
            <a:off x="256674" y="160421"/>
            <a:ext cx="11165305" cy="1015663"/>
          </a:xfrm>
          <a:prstGeom prst="rect">
            <a:avLst/>
          </a:prstGeom>
          <a:noFill/>
        </p:spPr>
        <p:txBody>
          <a:bodyPr wrap="square" rtlCol="0">
            <a:spAutoFit/>
          </a:bodyPr>
          <a:lstStyle/>
          <a:p>
            <a:r>
              <a:rPr lang="en-US" sz="1200" b="1" dirty="0">
                <a:latin typeface="Comic Sans MS" panose="030F0702030302020204" pitchFamily="66" charset="0"/>
              </a:rPr>
              <a:t>Directions:</a:t>
            </a:r>
          </a:p>
          <a:p>
            <a:pPr marL="342900" indent="-342900">
              <a:buFont typeface="+mj-lt"/>
              <a:buAutoNum type="arabicPeriod"/>
            </a:pPr>
            <a:r>
              <a:rPr lang="en-US" sz="1200" dirty="0">
                <a:latin typeface="Comic Sans MS" panose="030F0702030302020204" pitchFamily="66" charset="0"/>
              </a:rPr>
              <a:t>Choose a volunteer to record the group’s ideas on the chart under the appropriate headings and save a copy to report out to the whole group with.</a:t>
            </a:r>
          </a:p>
          <a:p>
            <a:pPr marL="342900" indent="-342900">
              <a:buFont typeface="+mj-lt"/>
              <a:buAutoNum type="arabicPeriod"/>
            </a:pPr>
            <a:r>
              <a:rPr lang="en-US" sz="1200" dirty="0">
                <a:latin typeface="Comic Sans MS" panose="030F0702030302020204" pitchFamily="66" charset="0"/>
              </a:rPr>
              <a:t>Collaborate as a group to suggest features of the uniforms for each worker listed.</a:t>
            </a:r>
          </a:p>
          <a:p>
            <a:pPr marL="342900" indent="-342900">
              <a:buFont typeface="+mj-lt"/>
              <a:buAutoNum type="arabicPeriod"/>
            </a:pPr>
            <a:r>
              <a:rPr lang="en-US" sz="1200" dirty="0">
                <a:latin typeface="Comic Sans MS" panose="030F0702030302020204" pitchFamily="66" charset="0"/>
              </a:rPr>
              <a:t>Also suggest how the uniform features can aid the worker in their work environment.</a:t>
            </a:r>
          </a:p>
          <a:p>
            <a:r>
              <a:rPr lang="en-US" sz="1200" dirty="0">
                <a:latin typeface="Comic Sans MS" panose="030F0702030302020204" pitchFamily="66" charset="0"/>
              </a:rPr>
              <a:t>  </a:t>
            </a:r>
          </a:p>
        </p:txBody>
      </p:sp>
      <p:graphicFrame>
        <p:nvGraphicFramePr>
          <p:cNvPr id="5" name="Table 4">
            <a:extLst>
              <a:ext uri="{FF2B5EF4-FFF2-40B4-BE49-F238E27FC236}">
                <a16:creationId xmlns:a16="http://schemas.microsoft.com/office/drawing/2014/main" id="{EABC4D2A-A7BB-4899-A74B-658E1190D0EB}"/>
              </a:ext>
            </a:extLst>
          </p:cNvPr>
          <p:cNvGraphicFramePr>
            <a:graphicFrameLocks noGrp="1"/>
          </p:cNvGraphicFramePr>
          <p:nvPr>
            <p:extLst>
              <p:ext uri="{D42A27DB-BD31-4B8C-83A1-F6EECF244321}">
                <p14:modId xmlns:p14="http://schemas.microsoft.com/office/powerpoint/2010/main" val="2679576923"/>
              </p:ext>
            </p:extLst>
          </p:nvPr>
        </p:nvGraphicFramePr>
        <p:xfrm>
          <a:off x="483704" y="1176084"/>
          <a:ext cx="11224591" cy="5559082"/>
        </p:xfrm>
        <a:graphic>
          <a:graphicData uri="http://schemas.openxmlformats.org/drawingml/2006/table">
            <a:tbl>
              <a:tblPr firstRow="1" firstCol="1" bandRow="1">
                <a:tableStyleId>{5C22544A-7EE6-4342-B048-85BDC9FD1C3A}</a:tableStyleId>
              </a:tblPr>
              <a:tblGrid>
                <a:gridCol w="1828800">
                  <a:extLst>
                    <a:ext uri="{9D8B030D-6E8A-4147-A177-3AD203B41FA5}">
                      <a16:colId xmlns:a16="http://schemas.microsoft.com/office/drawing/2014/main" val="883228957"/>
                    </a:ext>
                  </a:extLst>
                </a:gridCol>
                <a:gridCol w="4768979">
                  <a:extLst>
                    <a:ext uri="{9D8B030D-6E8A-4147-A177-3AD203B41FA5}">
                      <a16:colId xmlns:a16="http://schemas.microsoft.com/office/drawing/2014/main" val="3189211042"/>
                    </a:ext>
                  </a:extLst>
                </a:gridCol>
                <a:gridCol w="4626812">
                  <a:extLst>
                    <a:ext uri="{9D8B030D-6E8A-4147-A177-3AD203B41FA5}">
                      <a16:colId xmlns:a16="http://schemas.microsoft.com/office/drawing/2014/main" val="2263137945"/>
                    </a:ext>
                  </a:extLst>
                </a:gridCol>
              </a:tblGrid>
              <a:tr h="316130">
                <a:tc>
                  <a:txBody>
                    <a:bodyPr/>
                    <a:lstStyle/>
                    <a:p>
                      <a:pPr marL="0" marR="0" algn="ctr">
                        <a:lnSpc>
                          <a:spcPct val="115000"/>
                        </a:lnSpc>
                        <a:spcBef>
                          <a:spcPts val="2400"/>
                        </a:spcBef>
                        <a:spcAft>
                          <a:spcPts val="600"/>
                        </a:spcAft>
                      </a:pPr>
                      <a:r>
                        <a:rPr lang="en-US" sz="1400" dirty="0">
                          <a:effectLst/>
                        </a:rPr>
                        <a:t>Worker</a:t>
                      </a:r>
                      <a:endParaRPr lang="en-US" sz="1400" b="1"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ctr">
                        <a:lnSpc>
                          <a:spcPct val="115000"/>
                        </a:lnSpc>
                        <a:spcBef>
                          <a:spcPts val="2400"/>
                        </a:spcBef>
                        <a:spcAft>
                          <a:spcPts val="600"/>
                        </a:spcAft>
                      </a:pPr>
                      <a:r>
                        <a:rPr lang="en-US" sz="1400" dirty="0">
                          <a:effectLst/>
                        </a:rPr>
                        <a:t>Uniform Features</a:t>
                      </a:r>
                      <a:endParaRPr lang="en-US" sz="1400" b="1"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ctr">
                        <a:lnSpc>
                          <a:spcPct val="115000"/>
                        </a:lnSpc>
                        <a:spcBef>
                          <a:spcPts val="2400"/>
                        </a:spcBef>
                        <a:spcAft>
                          <a:spcPts val="600"/>
                        </a:spcAft>
                      </a:pPr>
                      <a:r>
                        <a:rPr lang="en-US" sz="1400" dirty="0">
                          <a:effectLst/>
                        </a:rPr>
                        <a:t>Aid in Job Environment</a:t>
                      </a:r>
                      <a:endParaRPr lang="en-US" sz="1400" b="1" dirty="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1072214430"/>
                  </a:ext>
                </a:extLst>
              </a:tr>
              <a:tr h="655369">
                <a:tc>
                  <a:txBody>
                    <a:bodyPr/>
                    <a:lstStyle/>
                    <a:p>
                      <a:pPr marL="0" marR="0" lvl="0" indent="0" algn="l">
                        <a:lnSpc>
                          <a:spcPct val="115000"/>
                        </a:lnSpc>
                        <a:spcBef>
                          <a:spcPts val="0"/>
                        </a:spcBef>
                        <a:spcAft>
                          <a:spcPts val="0"/>
                        </a:spcAft>
                        <a:buFont typeface="+mj-lt"/>
                        <a:buNone/>
                      </a:pPr>
                      <a:r>
                        <a:rPr lang="en-US" sz="1200" dirty="0">
                          <a:effectLst/>
                        </a:rPr>
                        <a:t>A.  Medical Professional</a:t>
                      </a:r>
                    </a:p>
                    <a:p>
                      <a:pPr marL="685800" marR="0" indent="-228600" algn="l">
                        <a:lnSpc>
                          <a:spcPct val="115000"/>
                        </a:lnSpc>
                        <a:spcBef>
                          <a:spcPts val="0"/>
                        </a:spcBef>
                        <a:spcAft>
                          <a:spcPts val="0"/>
                        </a:spcAft>
                        <a:buFont typeface="+mj-lt"/>
                        <a:buAutoNum type="alphaUcPeriod"/>
                      </a:pP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1522778506"/>
                  </a:ext>
                </a:extLst>
              </a:tr>
              <a:tr h="655369">
                <a:tc>
                  <a:txBody>
                    <a:bodyPr/>
                    <a:lstStyle/>
                    <a:p>
                      <a:pPr marL="0" marR="0" lvl="0" indent="0" algn="l">
                        <a:lnSpc>
                          <a:spcPct val="115000"/>
                        </a:lnSpc>
                        <a:spcBef>
                          <a:spcPts val="0"/>
                        </a:spcBef>
                        <a:spcAft>
                          <a:spcPts val="0"/>
                        </a:spcAft>
                        <a:buFont typeface="+mj-lt"/>
                        <a:buNone/>
                      </a:pPr>
                      <a:r>
                        <a:rPr lang="en-US" sz="1200" dirty="0">
                          <a:effectLst/>
                        </a:rPr>
                        <a:t>B.  Business Professional</a:t>
                      </a:r>
                    </a:p>
                    <a:p>
                      <a:pPr marL="228600" marR="0" indent="-228600" algn="l">
                        <a:lnSpc>
                          <a:spcPct val="115000"/>
                        </a:lnSpc>
                        <a:spcBef>
                          <a:spcPts val="0"/>
                        </a:spcBef>
                        <a:spcAft>
                          <a:spcPts val="0"/>
                        </a:spcAft>
                        <a:buFont typeface="+mj-lt"/>
                        <a:buAutoNum type="alphaUcPeriod"/>
                      </a:pPr>
                      <a:endParaRPr lang="en-US" sz="1200" dirty="0">
                        <a:effectLst/>
                      </a:endParaRPr>
                    </a:p>
                    <a:p>
                      <a:pPr marL="228600" marR="0" indent="-228600" algn="l">
                        <a:lnSpc>
                          <a:spcPct val="115000"/>
                        </a:lnSpc>
                        <a:spcBef>
                          <a:spcPts val="0"/>
                        </a:spcBef>
                        <a:spcAft>
                          <a:spcPts val="0"/>
                        </a:spcAft>
                        <a:buFont typeface="+mj-lt"/>
                        <a:buAutoNum type="alphaUcPeriod"/>
                      </a:pP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4050433059"/>
                  </a:ext>
                </a:extLst>
              </a:tr>
              <a:tr h="655369">
                <a:tc>
                  <a:txBody>
                    <a:bodyPr/>
                    <a:lstStyle/>
                    <a:p>
                      <a:pPr marL="0" marR="0" lvl="0" indent="0" algn="l">
                        <a:lnSpc>
                          <a:spcPct val="115000"/>
                        </a:lnSpc>
                        <a:spcBef>
                          <a:spcPts val="0"/>
                        </a:spcBef>
                        <a:spcAft>
                          <a:spcPts val="0"/>
                        </a:spcAft>
                        <a:buFont typeface="+mj-lt"/>
                        <a:buNone/>
                      </a:pPr>
                      <a:r>
                        <a:rPr lang="en-US" sz="1200" dirty="0">
                          <a:effectLst/>
                        </a:rPr>
                        <a:t>C.  Lifeguard</a:t>
                      </a:r>
                    </a:p>
                    <a:p>
                      <a:pPr marL="228600" marR="0" indent="-228600" algn="l">
                        <a:lnSpc>
                          <a:spcPct val="115000"/>
                        </a:lnSpc>
                        <a:spcBef>
                          <a:spcPts val="0"/>
                        </a:spcBef>
                        <a:spcAft>
                          <a:spcPts val="0"/>
                        </a:spcAft>
                        <a:buFont typeface="+mj-lt"/>
                        <a:buAutoNum type="alphaUcPeriod"/>
                      </a:pPr>
                      <a:endParaRPr lang="en-US" sz="1200" dirty="0">
                        <a:effectLst/>
                      </a:endParaRPr>
                    </a:p>
                    <a:p>
                      <a:pPr marL="228600" marR="0" indent="0" algn="l">
                        <a:lnSpc>
                          <a:spcPct val="115000"/>
                        </a:lnSpc>
                        <a:spcBef>
                          <a:spcPts val="0"/>
                        </a:spcBef>
                        <a:spcAft>
                          <a:spcPts val="0"/>
                        </a:spcAft>
                        <a:buFont typeface="+mj-lt"/>
                        <a:buNone/>
                      </a:pPr>
                      <a:r>
                        <a:rPr lang="en-US" sz="1200" dirty="0">
                          <a:effectLst/>
                        </a:rPr>
                        <a:t> </a:t>
                      </a: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2522666740"/>
                  </a:ext>
                </a:extLst>
              </a:tr>
              <a:tr h="655369">
                <a:tc>
                  <a:txBody>
                    <a:bodyPr/>
                    <a:lstStyle/>
                    <a:p>
                      <a:pPr marL="0" marR="0" lvl="0" indent="0" algn="l">
                        <a:lnSpc>
                          <a:spcPct val="115000"/>
                        </a:lnSpc>
                        <a:spcBef>
                          <a:spcPts val="0"/>
                        </a:spcBef>
                        <a:spcAft>
                          <a:spcPts val="0"/>
                        </a:spcAft>
                        <a:buFont typeface="+mj-lt"/>
                        <a:buNone/>
                      </a:pPr>
                      <a:r>
                        <a:rPr lang="en-US" sz="1200" dirty="0">
                          <a:effectLst/>
                        </a:rPr>
                        <a:t>D.  Road Construction Worker</a:t>
                      </a: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405779708"/>
                  </a:ext>
                </a:extLst>
              </a:tr>
              <a:tr h="655369">
                <a:tc>
                  <a:txBody>
                    <a:bodyPr/>
                    <a:lstStyle/>
                    <a:p>
                      <a:pPr marL="0" marR="0" lvl="0" indent="0" algn="l">
                        <a:lnSpc>
                          <a:spcPct val="115000"/>
                        </a:lnSpc>
                        <a:spcBef>
                          <a:spcPts val="0"/>
                        </a:spcBef>
                        <a:spcAft>
                          <a:spcPts val="0"/>
                        </a:spcAft>
                        <a:buFont typeface="+mj-lt"/>
                        <a:buNone/>
                      </a:pPr>
                      <a:r>
                        <a:rPr lang="en-US" sz="1200" dirty="0">
                          <a:effectLst/>
                        </a:rPr>
                        <a:t>E.  </a:t>
                      </a:r>
                      <a:r>
                        <a:rPr lang="en-US" sz="1200">
                          <a:effectLst/>
                        </a:rPr>
                        <a:t>First Responder</a:t>
                      </a:r>
                      <a:endParaRPr lang="en-US" sz="1200" dirty="0">
                        <a:effectLst/>
                      </a:endParaRPr>
                    </a:p>
                    <a:p>
                      <a:pPr marL="228600" marR="0" indent="-228600" algn="l">
                        <a:lnSpc>
                          <a:spcPct val="115000"/>
                        </a:lnSpc>
                        <a:spcBef>
                          <a:spcPts val="0"/>
                        </a:spcBef>
                        <a:spcAft>
                          <a:spcPts val="0"/>
                        </a:spcAft>
                        <a:buFont typeface="+mj-lt"/>
                        <a:buAutoNum type="alphaUcPeriod"/>
                      </a:pPr>
                      <a:endParaRPr lang="en-US" sz="1200" dirty="0">
                        <a:effectLst/>
                      </a:endParaRPr>
                    </a:p>
                    <a:p>
                      <a:pPr marL="228600" marR="0" indent="-228600" algn="l">
                        <a:lnSpc>
                          <a:spcPct val="115000"/>
                        </a:lnSpc>
                        <a:spcBef>
                          <a:spcPts val="0"/>
                        </a:spcBef>
                        <a:spcAft>
                          <a:spcPts val="0"/>
                        </a:spcAft>
                        <a:buFont typeface="+mj-lt"/>
                        <a:buAutoNum type="alphaUcPeriod"/>
                      </a:pP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185011833"/>
                  </a:ext>
                </a:extLst>
              </a:tr>
              <a:tr h="655369">
                <a:tc>
                  <a:txBody>
                    <a:bodyPr/>
                    <a:lstStyle/>
                    <a:p>
                      <a:pPr marL="0" marR="0" lvl="0" indent="0" algn="l">
                        <a:lnSpc>
                          <a:spcPct val="115000"/>
                        </a:lnSpc>
                        <a:spcBef>
                          <a:spcPts val="0"/>
                        </a:spcBef>
                        <a:spcAft>
                          <a:spcPts val="0"/>
                        </a:spcAft>
                        <a:buFont typeface="+mj-lt"/>
                        <a:buNone/>
                      </a:pPr>
                      <a:r>
                        <a:rPr lang="en-US" sz="1200" dirty="0">
                          <a:effectLst/>
                        </a:rPr>
                        <a:t>F.  Military Person</a:t>
                      </a:r>
                    </a:p>
                    <a:p>
                      <a:pPr marL="685800" marR="0" indent="-228600" algn="l">
                        <a:lnSpc>
                          <a:spcPct val="115000"/>
                        </a:lnSpc>
                        <a:spcBef>
                          <a:spcPts val="0"/>
                        </a:spcBef>
                        <a:spcAft>
                          <a:spcPts val="0"/>
                        </a:spcAft>
                        <a:buFont typeface="+mj-lt"/>
                        <a:buAutoNum type="alphaUcPeriod"/>
                      </a:pP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952898785"/>
                  </a:ext>
                </a:extLst>
              </a:tr>
              <a:tr h="655369">
                <a:tc>
                  <a:txBody>
                    <a:bodyPr/>
                    <a:lstStyle/>
                    <a:p>
                      <a:pPr marL="0" marR="0" lvl="0" indent="0" algn="l">
                        <a:lnSpc>
                          <a:spcPct val="115000"/>
                        </a:lnSpc>
                        <a:spcBef>
                          <a:spcPts val="0"/>
                        </a:spcBef>
                        <a:spcAft>
                          <a:spcPts val="0"/>
                        </a:spcAft>
                        <a:buFont typeface="+mj-lt"/>
                        <a:buNone/>
                      </a:pPr>
                      <a:r>
                        <a:rPr lang="en-US" sz="1200" dirty="0">
                          <a:effectLst/>
                        </a:rPr>
                        <a:t>G.  Food Service Employee</a:t>
                      </a:r>
                    </a:p>
                    <a:p>
                      <a:pPr marL="457200" marR="0" indent="0" algn="l">
                        <a:lnSpc>
                          <a:spcPct val="115000"/>
                        </a:lnSpc>
                        <a:spcBef>
                          <a:spcPts val="0"/>
                        </a:spcBef>
                        <a:spcAft>
                          <a:spcPts val="0"/>
                        </a:spcAft>
                        <a:buFont typeface="+mj-lt"/>
                        <a:buNone/>
                      </a:pPr>
                      <a:r>
                        <a:rPr lang="en-US" sz="1200" dirty="0">
                          <a:effectLst/>
                        </a:rPr>
                        <a:t> </a:t>
                      </a: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3884089078"/>
                  </a:ext>
                </a:extLst>
              </a:tr>
              <a:tr h="655369">
                <a:tc>
                  <a:txBody>
                    <a:bodyPr/>
                    <a:lstStyle/>
                    <a:p>
                      <a:pPr marL="0" marR="0" lvl="0" indent="0" algn="l">
                        <a:lnSpc>
                          <a:spcPct val="115000"/>
                        </a:lnSpc>
                        <a:spcBef>
                          <a:spcPts val="0"/>
                        </a:spcBef>
                        <a:spcAft>
                          <a:spcPts val="0"/>
                        </a:spcAft>
                        <a:buFont typeface="+mj-lt"/>
                        <a:buNone/>
                      </a:pPr>
                      <a:r>
                        <a:rPr lang="en-US" sz="1200" dirty="0">
                          <a:effectLst/>
                        </a:rPr>
                        <a:t>H.  Delivery Person</a:t>
                      </a:r>
                    </a:p>
                    <a:p>
                      <a:pPr marL="228600" marR="0" indent="-228600" algn="l">
                        <a:lnSpc>
                          <a:spcPct val="115000"/>
                        </a:lnSpc>
                        <a:spcBef>
                          <a:spcPts val="0"/>
                        </a:spcBef>
                        <a:spcAft>
                          <a:spcPts val="0"/>
                        </a:spcAft>
                        <a:buFont typeface="+mj-lt"/>
                        <a:buAutoNum type="alphaUcPeriod"/>
                      </a:pPr>
                      <a:endParaRPr lang="en-US" sz="1200" dirty="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endParaRPr>
                    </a:p>
                  </a:txBody>
                  <a:tcPr marL="62702" marR="62702" marT="0" marB="0"/>
                </a:tc>
                <a:tc>
                  <a:txBody>
                    <a:bodyPr/>
                    <a:lstStyle/>
                    <a:p>
                      <a:pPr marL="0" marR="0" algn="l">
                        <a:lnSpc>
                          <a:spcPct val="115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endParaRPr>
                    </a:p>
                  </a:txBody>
                  <a:tcPr marL="62702" marR="62702" marT="0" marB="0"/>
                </a:tc>
                <a:extLst>
                  <a:ext uri="{0D108BD9-81ED-4DB2-BD59-A6C34878D82A}">
                    <a16:rowId xmlns:a16="http://schemas.microsoft.com/office/drawing/2014/main" val="2119391525"/>
                  </a:ext>
                </a:extLst>
              </a:tr>
            </a:tbl>
          </a:graphicData>
        </a:graphic>
      </p:graphicFrame>
    </p:spTree>
    <p:extLst>
      <p:ext uri="{BB962C8B-B14F-4D97-AF65-F5344CB8AC3E}">
        <p14:creationId xmlns:p14="http://schemas.microsoft.com/office/powerpoint/2010/main" val="1707852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B821C225-5C4D-4168-90AF-3D263D72CB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5AADC77-4890-4831-8C10-6D3D09BD5C90}"/>
              </a:ext>
            </a:extLst>
          </p:cNvPr>
          <p:cNvSpPr txBox="1"/>
          <p:nvPr/>
        </p:nvSpPr>
        <p:spPr>
          <a:xfrm>
            <a:off x="324995" y="1183533"/>
            <a:ext cx="3555278" cy="2767030"/>
          </a:xfrm>
          <a:prstGeom prst="rect">
            <a:avLst/>
          </a:prstGeom>
        </p:spPr>
        <p:txBody>
          <a:bodyPr vert="horz" lIns="45720" tIns="45720" rIns="45720" bIns="45720" rtlCol="0" anchor="ctr">
            <a:noAutofit/>
          </a:bodyPr>
          <a:lstStyle/>
          <a:p>
            <a:pPr defTabSz="914400">
              <a:lnSpc>
                <a:spcPct val="90000"/>
              </a:lnSpc>
              <a:spcAft>
                <a:spcPts val="600"/>
              </a:spcAft>
              <a:buClr>
                <a:schemeClr val="accent1"/>
              </a:buClr>
            </a:pPr>
            <a:r>
              <a:rPr lang="en-US" b="1" dirty="0">
                <a:latin typeface="Comic Sans MS" panose="030F0702030302020204" pitchFamily="66" charset="0"/>
              </a:rPr>
              <a:t>Directions:</a:t>
            </a:r>
          </a:p>
          <a:p>
            <a:pPr marL="342900" indent="-342900" defTabSz="914400">
              <a:lnSpc>
                <a:spcPct val="90000"/>
              </a:lnSpc>
              <a:spcAft>
                <a:spcPts val="600"/>
              </a:spcAft>
              <a:buClr>
                <a:schemeClr val="accent1"/>
              </a:buClr>
              <a:buFont typeface="+mj-lt"/>
              <a:buAutoNum type="arabicPeriod"/>
            </a:pPr>
            <a:r>
              <a:rPr lang="en-US" sz="1600" dirty="0">
                <a:latin typeface="Comic Sans MS" panose="030F0702030302020204" pitchFamily="66" charset="0"/>
              </a:rPr>
              <a:t>Choose a volunteer to record the group’s responses for each question below.  </a:t>
            </a:r>
          </a:p>
          <a:p>
            <a:pPr marL="342900" indent="-342900" defTabSz="914400">
              <a:lnSpc>
                <a:spcPct val="90000"/>
              </a:lnSpc>
              <a:spcAft>
                <a:spcPts val="600"/>
              </a:spcAft>
              <a:buClr>
                <a:schemeClr val="accent1"/>
              </a:buClr>
              <a:buFont typeface="+mj-lt"/>
              <a:buAutoNum type="arabicPeriod"/>
            </a:pPr>
            <a:endParaRPr lang="en-US" sz="1600" dirty="0">
              <a:latin typeface="Comic Sans MS" panose="030F0702030302020204" pitchFamily="66" charset="0"/>
            </a:endParaRPr>
          </a:p>
          <a:p>
            <a:pPr marL="342900" indent="-342900" defTabSz="914400">
              <a:lnSpc>
                <a:spcPct val="90000"/>
              </a:lnSpc>
              <a:spcAft>
                <a:spcPts val="600"/>
              </a:spcAft>
              <a:buClr>
                <a:schemeClr val="accent1"/>
              </a:buClr>
              <a:buFont typeface="+mj-lt"/>
              <a:buAutoNum type="arabicPeriod"/>
            </a:pPr>
            <a:r>
              <a:rPr lang="en-US" sz="1600" dirty="0">
                <a:latin typeface="Comic Sans MS" panose="030F0702030302020204" pitchFamily="66" charset="0"/>
              </a:rPr>
              <a:t>The group recorder will save a copy to report out to the whole group with.</a:t>
            </a:r>
          </a:p>
          <a:p>
            <a:pPr marL="342900" indent="-342900" defTabSz="914400">
              <a:lnSpc>
                <a:spcPct val="90000"/>
              </a:lnSpc>
              <a:spcAft>
                <a:spcPts val="600"/>
              </a:spcAft>
              <a:buClr>
                <a:schemeClr val="accent1"/>
              </a:buClr>
              <a:buFont typeface="+mj-lt"/>
              <a:buAutoNum type="arabicPeriod"/>
            </a:pPr>
            <a:endParaRPr lang="en-US" sz="1600" dirty="0">
              <a:latin typeface="Comic Sans MS" panose="030F0702030302020204" pitchFamily="66" charset="0"/>
            </a:endParaRPr>
          </a:p>
          <a:p>
            <a:pPr marL="342900" indent="-342900" defTabSz="914400">
              <a:lnSpc>
                <a:spcPct val="90000"/>
              </a:lnSpc>
              <a:spcAft>
                <a:spcPts val="600"/>
              </a:spcAft>
              <a:buClr>
                <a:schemeClr val="accent1"/>
              </a:buClr>
              <a:buFont typeface="+mj-lt"/>
              <a:buAutoNum type="arabicPeriod"/>
            </a:pPr>
            <a:r>
              <a:rPr lang="en-US" sz="1600" dirty="0">
                <a:latin typeface="Comic Sans MS" panose="030F0702030302020204" pitchFamily="66" charset="0"/>
              </a:rPr>
              <a:t>Collaborate as a group to respond to each question.</a:t>
            </a:r>
          </a:p>
        </p:txBody>
      </p:sp>
      <p:sp>
        <p:nvSpPr>
          <p:cNvPr id="3" name="TextBox 2">
            <a:extLst>
              <a:ext uri="{FF2B5EF4-FFF2-40B4-BE49-F238E27FC236}">
                <a16:creationId xmlns:a16="http://schemas.microsoft.com/office/drawing/2014/main" id="{332EC619-951F-4256-86ED-81FF0346FA2C}"/>
              </a:ext>
            </a:extLst>
          </p:cNvPr>
          <p:cNvSpPr txBox="1"/>
          <p:nvPr/>
        </p:nvSpPr>
        <p:spPr>
          <a:xfrm>
            <a:off x="4979291" y="631326"/>
            <a:ext cx="6874042" cy="6155531"/>
          </a:xfrm>
          <a:prstGeom prst="rect">
            <a:avLst/>
          </a:prstGeom>
          <a:noFill/>
        </p:spPr>
        <p:txBody>
          <a:bodyPr wrap="square" rtlCol="0">
            <a:spAutoFit/>
          </a:bodyPr>
          <a:lstStyle/>
          <a:p>
            <a:pPr marL="342900" indent="-342900">
              <a:spcAft>
                <a:spcPts val="600"/>
              </a:spcAft>
              <a:buFont typeface="+mj-lt"/>
              <a:buAutoNum type="alphaUcPeriod"/>
            </a:pPr>
            <a:r>
              <a:rPr lang="en-US" sz="1600" dirty="0">
                <a:latin typeface="Comic Sans MS" panose="030F0702030302020204" pitchFamily="66" charset="0"/>
              </a:rPr>
              <a:t>How can school dress codes or uniforms aid in the school’s learning environment?  </a:t>
            </a:r>
          </a:p>
          <a:p>
            <a:pPr marL="342900" indent="-342900">
              <a:spcAft>
                <a:spcPts val="600"/>
              </a:spcAft>
              <a:buFont typeface="+mj-lt"/>
              <a:buAutoNum type="alphaUcPeriod"/>
            </a:pPr>
            <a:endParaRPr lang="en-US" sz="1600" dirty="0">
              <a:latin typeface="Comic Sans MS" panose="030F0702030302020204" pitchFamily="66" charset="0"/>
            </a:endParaRPr>
          </a:p>
          <a:p>
            <a:pPr marL="342900" indent="-342900">
              <a:spcAft>
                <a:spcPts val="600"/>
              </a:spcAft>
              <a:buFont typeface="+mj-lt"/>
              <a:buAutoNum type="alphaUcPeriod"/>
            </a:pPr>
            <a:endParaRPr lang="en-US" sz="1600" dirty="0">
              <a:latin typeface="Comic Sans MS" panose="030F0702030302020204" pitchFamily="66" charset="0"/>
            </a:endParaRPr>
          </a:p>
          <a:p>
            <a:pPr>
              <a:spcAft>
                <a:spcPts val="600"/>
              </a:spcAft>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B.   What if any dress codes in your school’s handbook do you disagree with and why?</a:t>
            </a:r>
          </a:p>
          <a:p>
            <a:pPr marL="342900" indent="-342900">
              <a:spcAft>
                <a:spcPts val="600"/>
              </a:spcAft>
              <a:buFont typeface="+mj-lt"/>
              <a:buAutoNum type="alphaUcPeriod"/>
            </a:pPr>
            <a:endParaRPr lang="en-US" sz="1600" dirty="0">
              <a:latin typeface="Comic Sans MS" panose="030F0702030302020204" pitchFamily="66" charset="0"/>
            </a:endParaRPr>
          </a:p>
          <a:p>
            <a:pPr marL="342900" indent="-342900">
              <a:spcAft>
                <a:spcPts val="600"/>
              </a:spcAft>
              <a:buFont typeface="+mj-lt"/>
              <a:buAutoNum type="alphaUcPeriod"/>
            </a:pPr>
            <a:endParaRPr lang="en-US" sz="1600" dirty="0">
              <a:latin typeface="Comic Sans MS" panose="030F0702030302020204" pitchFamily="66" charset="0"/>
            </a:endParaRPr>
          </a:p>
          <a:p>
            <a:pPr marL="342900" indent="-342900">
              <a:spcAft>
                <a:spcPts val="600"/>
              </a:spcAft>
              <a:buFont typeface="+mj-lt"/>
              <a:buAutoNum type="alphaUcPeriod"/>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C.   What dress codes do you feel should be included in the schools' handbook that is not mentioned and why?</a:t>
            </a:r>
          </a:p>
          <a:p>
            <a:pPr marL="342900" indent="-342900">
              <a:spcAft>
                <a:spcPts val="600"/>
              </a:spcAft>
              <a:buFont typeface="+mj-lt"/>
              <a:buAutoNum type="alphaUcPeriod"/>
            </a:pPr>
            <a:endParaRPr lang="en-US" sz="1600" dirty="0">
              <a:latin typeface="Comic Sans MS" panose="030F0702030302020204" pitchFamily="66" charset="0"/>
            </a:endParaRPr>
          </a:p>
          <a:p>
            <a:pPr marL="342900" indent="-342900">
              <a:spcAft>
                <a:spcPts val="600"/>
              </a:spcAft>
              <a:buFont typeface="+mj-lt"/>
              <a:buAutoNum type="alphaUcPeriod"/>
            </a:pPr>
            <a:endParaRPr lang="en-US" sz="1600" dirty="0">
              <a:latin typeface="Comic Sans MS" panose="030F0702030302020204" pitchFamily="66" charset="0"/>
            </a:endParaRPr>
          </a:p>
          <a:p>
            <a:pPr>
              <a:spcAft>
                <a:spcPts val="600"/>
              </a:spcAft>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D.   What respectful ways could you make your voice heard on changes you would like to see regarding your school’s dress codes or uniform policies.?</a:t>
            </a:r>
          </a:p>
          <a:p>
            <a:pPr marL="342900" indent="-342900">
              <a:spcAft>
                <a:spcPts val="600"/>
              </a:spcAft>
              <a:buFont typeface="+mj-lt"/>
              <a:buAutoNum type="alphaUcPeriod"/>
            </a:pPr>
            <a:endParaRPr lang="en-US" dirty="0"/>
          </a:p>
          <a:p>
            <a:pPr marL="342900" indent="-342900">
              <a:spcAft>
                <a:spcPts val="600"/>
              </a:spcAft>
              <a:buFont typeface="+mj-lt"/>
              <a:buAutoNum type="alphaUcPeriod"/>
            </a:pPr>
            <a:endParaRPr lang="en-US" dirty="0"/>
          </a:p>
        </p:txBody>
      </p:sp>
    </p:spTree>
    <p:extLst>
      <p:ext uri="{BB962C8B-B14F-4D97-AF65-F5344CB8AC3E}">
        <p14:creationId xmlns:p14="http://schemas.microsoft.com/office/powerpoint/2010/main" val="1195737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2EC619-951F-4256-86ED-81FF0346FA2C}"/>
              </a:ext>
            </a:extLst>
          </p:cNvPr>
          <p:cNvSpPr txBox="1"/>
          <p:nvPr/>
        </p:nvSpPr>
        <p:spPr>
          <a:xfrm>
            <a:off x="192505" y="1297084"/>
            <a:ext cx="11789166" cy="5509200"/>
          </a:xfrm>
          <a:prstGeom prst="rect">
            <a:avLst/>
          </a:prstGeom>
          <a:noFill/>
        </p:spPr>
        <p:txBody>
          <a:bodyPr wrap="square" rtlCol="0">
            <a:spAutoFit/>
          </a:bodyPr>
          <a:lstStyle/>
          <a:p>
            <a:pPr marL="342900" indent="-342900">
              <a:spcAft>
                <a:spcPts val="600"/>
              </a:spcAft>
              <a:buFont typeface="+mj-lt"/>
              <a:buAutoNum type="alphaUcPeriod"/>
            </a:pPr>
            <a:r>
              <a:rPr lang="en-US" sz="1600" dirty="0">
                <a:latin typeface="Comic Sans MS" panose="030F0702030302020204" pitchFamily="66" charset="0"/>
              </a:rPr>
              <a:t>How can school dress codes or uniforms aid in the school’s learning environment?  </a:t>
            </a:r>
          </a:p>
          <a:p>
            <a:pPr>
              <a:spcAft>
                <a:spcPts val="600"/>
              </a:spcAft>
            </a:pPr>
            <a:r>
              <a:rPr lang="en-US" sz="1600" dirty="0">
                <a:solidFill>
                  <a:srgbClr val="FF0000"/>
                </a:solidFill>
                <a:latin typeface="Comic Sans MS" panose="030F0702030302020204" pitchFamily="66" charset="0"/>
              </a:rPr>
              <a:t>promotes a more serious school atmosphere by wearing appropriate attire for the occasion, identify students on campus if wearing school uniform or ID, maintain focus on learning, avoid accidents with safety considerations such as closed toe shoes in P.E. or shop classes, protective gear such as goggles or gloves for science experiments, etc.  </a:t>
            </a:r>
          </a:p>
          <a:p>
            <a:pPr marL="342900" indent="-342900">
              <a:spcAft>
                <a:spcPts val="600"/>
              </a:spcAft>
              <a:buFont typeface="+mj-lt"/>
              <a:buAutoNum type="alphaUcPeriod"/>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B.   What if any dress codes in your school’s handbook do you disagree with and why?</a:t>
            </a:r>
          </a:p>
          <a:p>
            <a:pPr algn="ctr">
              <a:spcAft>
                <a:spcPts val="600"/>
              </a:spcAft>
            </a:pPr>
            <a:r>
              <a:rPr lang="en-US" sz="1600" dirty="0">
                <a:solidFill>
                  <a:srgbClr val="FF0000"/>
                </a:solidFill>
                <a:latin typeface="Comic Sans MS" panose="030F0702030302020204" pitchFamily="66" charset="0"/>
              </a:rPr>
              <a:t>Student responses will vary</a:t>
            </a:r>
          </a:p>
          <a:p>
            <a:pPr marL="342900" indent="-342900">
              <a:spcAft>
                <a:spcPts val="600"/>
              </a:spcAft>
              <a:buFont typeface="+mj-lt"/>
              <a:buAutoNum type="alphaUcPeriod"/>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C.   What dress codes do you feel should be included in the schools' handbook that is not mentioned and why?</a:t>
            </a:r>
          </a:p>
          <a:p>
            <a:pPr algn="ctr">
              <a:spcAft>
                <a:spcPts val="600"/>
              </a:spcAft>
            </a:pPr>
            <a:r>
              <a:rPr lang="en-US" sz="1600" dirty="0">
                <a:solidFill>
                  <a:srgbClr val="FF0000"/>
                </a:solidFill>
                <a:latin typeface="Comic Sans MS" panose="030F0702030302020204" pitchFamily="66" charset="0"/>
              </a:rPr>
              <a:t>Student responses will vary</a:t>
            </a:r>
          </a:p>
          <a:p>
            <a:pPr>
              <a:spcAft>
                <a:spcPts val="600"/>
              </a:spcAft>
            </a:pPr>
            <a:endParaRPr lang="en-US" sz="1600" dirty="0">
              <a:latin typeface="Comic Sans MS" panose="030F0702030302020204" pitchFamily="66" charset="0"/>
            </a:endParaRPr>
          </a:p>
          <a:p>
            <a:pPr>
              <a:spcAft>
                <a:spcPts val="600"/>
              </a:spcAft>
            </a:pPr>
            <a:r>
              <a:rPr lang="en-US" sz="1600" dirty="0">
                <a:latin typeface="Comic Sans MS" panose="030F0702030302020204" pitchFamily="66" charset="0"/>
              </a:rPr>
              <a:t>D.   What respectful ways could you make your voice heard on changes you would like to see regarding your school’s dress codes or uniform policies.?</a:t>
            </a:r>
          </a:p>
          <a:p>
            <a:pPr>
              <a:spcAft>
                <a:spcPts val="600"/>
              </a:spcAft>
            </a:pPr>
            <a:r>
              <a:rPr lang="en-US" sz="1600" dirty="0">
                <a:solidFill>
                  <a:srgbClr val="FF0000"/>
                </a:solidFill>
                <a:latin typeface="Comic Sans MS" panose="030F0702030302020204" pitchFamily="66" charset="0"/>
              </a:rPr>
              <a:t>write an editorial in the school newspaper, newsletter or blog of school’s social media site, start a petition and gather signatures during lunch time to present to the principal, gather a group of students who agree and ask to present at a school board meeting, talk with representatives from the school’s parent associations or site councils, etc.   </a:t>
            </a:r>
          </a:p>
          <a:p>
            <a:pPr marL="342900" indent="-342900">
              <a:spcAft>
                <a:spcPts val="600"/>
              </a:spcAft>
              <a:buFont typeface="+mj-lt"/>
              <a:buAutoNum type="alphaUcPeriod"/>
            </a:pPr>
            <a:endParaRPr lang="en-US" dirty="0"/>
          </a:p>
          <a:p>
            <a:pPr marL="342900" indent="-342900">
              <a:spcAft>
                <a:spcPts val="600"/>
              </a:spcAft>
              <a:buFont typeface="+mj-lt"/>
              <a:buAutoNum type="alphaUcPeriod"/>
            </a:pPr>
            <a:endParaRPr lang="en-US" dirty="0"/>
          </a:p>
        </p:txBody>
      </p:sp>
      <p:sp>
        <p:nvSpPr>
          <p:cNvPr id="4" name="Title 3">
            <a:extLst>
              <a:ext uri="{FF2B5EF4-FFF2-40B4-BE49-F238E27FC236}">
                <a16:creationId xmlns:a16="http://schemas.microsoft.com/office/drawing/2014/main" id="{C98AAF79-A9CF-4491-9BF2-38586302025C}"/>
              </a:ext>
            </a:extLst>
          </p:cNvPr>
          <p:cNvSpPr>
            <a:spLocks noGrp="1"/>
          </p:cNvSpPr>
          <p:nvPr>
            <p:ph type="title" idx="4294967295"/>
          </p:nvPr>
        </p:nvSpPr>
        <p:spPr>
          <a:xfrm>
            <a:off x="1226956" y="355146"/>
            <a:ext cx="9720263" cy="673100"/>
          </a:xfrm>
        </p:spPr>
        <p:txBody>
          <a:bodyPr>
            <a:normAutofit fontScale="90000"/>
          </a:bodyPr>
          <a:lstStyle/>
          <a:p>
            <a:pPr algn="ctr"/>
            <a:r>
              <a:rPr lang="en-US" dirty="0"/>
              <a:t>Facilitator Slide</a:t>
            </a:r>
          </a:p>
        </p:txBody>
      </p:sp>
    </p:spTree>
    <p:extLst>
      <p:ext uri="{BB962C8B-B14F-4D97-AF65-F5344CB8AC3E}">
        <p14:creationId xmlns:p14="http://schemas.microsoft.com/office/powerpoint/2010/main" val="41629244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210</TotalTime>
  <Words>459</Words>
  <Application>Microsoft Office PowerPoint</Application>
  <PresentationFormat>Widescreen</PresentationFormat>
  <Paragraphs>66</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Calibri</vt:lpstr>
      <vt:lpstr>Comic Sans MS</vt:lpstr>
      <vt:lpstr>Tw Cen MT</vt:lpstr>
      <vt:lpstr>Tw Cen MT Condensed</vt:lpstr>
      <vt:lpstr>Wingdings 3</vt:lpstr>
      <vt:lpstr>Integral</vt:lpstr>
      <vt:lpstr>PowerPoint Presentation</vt:lpstr>
      <vt:lpstr>PowerPoint Presentation</vt:lpstr>
      <vt:lpstr>Facilitator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13</cp:revision>
  <dcterms:created xsi:type="dcterms:W3CDTF">2020-08-01T23:06:26Z</dcterms:created>
  <dcterms:modified xsi:type="dcterms:W3CDTF">2020-08-28T23:38:07Z</dcterms:modified>
</cp:coreProperties>
</file>