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ituations Slide 1" id="{3C6EF659-1A32-4F29-A299-4B2C1FF61CDD}">
          <p14:sldIdLst>
            <p14:sldId id="256"/>
          </p14:sldIdLst>
        </p14:section>
        <p14:section name="Slide 2" id="{52F8CD71-C1DF-4688-93CD-BDD034548F2D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66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16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4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0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3135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11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03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04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78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8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85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0A95C040-864D-42AB-B978-DBC61C11FAC4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7E6E5729-7E2D-49F3-9F12-B08BB0B80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278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6B5724-4F26-445C-B673-1C13A2420FFD}"/>
              </a:ext>
            </a:extLst>
          </p:cNvPr>
          <p:cNvSpPr txBox="1"/>
          <p:nvPr/>
        </p:nvSpPr>
        <p:spPr>
          <a:xfrm>
            <a:off x="199698" y="153911"/>
            <a:ext cx="2564524" cy="649408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omic Sans MS" panose="030F0702030302020204" pitchFamily="66" charset="0"/>
              </a:rPr>
              <a:t>Directions: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>
                <a:latin typeface="Comic Sans MS" panose="030F0702030302020204" pitchFamily="66" charset="0"/>
              </a:rPr>
              <a:t>Choose a group leader to record responses, save to their desktop and report out.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>
                <a:latin typeface="Comic Sans MS" panose="030F0702030302020204" pitchFamily="66" charset="0"/>
              </a:rPr>
              <a:t>As a group, collaborate to fill-in the chart. 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>
                <a:latin typeface="Comic Sans MS" panose="030F0702030302020204" pitchFamily="66" charset="0"/>
              </a:rPr>
              <a:t>Place an X  in the box matching your group’s decision.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>
                <a:latin typeface="Comic Sans MS" panose="030F0702030302020204" pitchFamily="66" charset="0"/>
              </a:rPr>
              <a:t>List any positive or negative consequences for each situation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>
                <a:latin typeface="Comic Sans MS" panose="030F0702030302020204" pitchFamily="66" charset="0"/>
              </a:rPr>
              <a:t>Your group leader can send a chat message to  you to inform you that their group is finished.  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b="1" dirty="0"/>
              <a:t>Law:  </a:t>
            </a:r>
            <a:r>
              <a:rPr lang="en-US" sz="1200" u="sng" dirty="0"/>
              <a:t>15-507. Abuse of teacher or school employee in school; classification. </a:t>
            </a:r>
          </a:p>
          <a:p>
            <a:r>
              <a:rPr lang="en-US" sz="1200" dirty="0"/>
              <a:t>A person who knowingly abuses a teacher or other school employee on school grounds or while the teacher or employee is engaged in the performance of his duties is guilty of a class 3 misdemeanor.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11F8DB0-70AF-4898-B33A-64341FB3F4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036725"/>
              </p:ext>
            </p:extLst>
          </p:nvPr>
        </p:nvGraphicFramePr>
        <p:xfrm>
          <a:off x="3153104" y="153911"/>
          <a:ext cx="8839199" cy="657938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57934">
                  <a:extLst>
                    <a:ext uri="{9D8B030D-6E8A-4147-A177-3AD203B41FA5}">
                      <a16:colId xmlns:a16="http://schemas.microsoft.com/office/drawing/2014/main" val="752382212"/>
                    </a:ext>
                  </a:extLst>
                </a:gridCol>
                <a:gridCol w="2611231">
                  <a:extLst>
                    <a:ext uri="{9D8B030D-6E8A-4147-A177-3AD203B41FA5}">
                      <a16:colId xmlns:a16="http://schemas.microsoft.com/office/drawing/2014/main" val="2832265111"/>
                    </a:ext>
                  </a:extLst>
                </a:gridCol>
                <a:gridCol w="1045634">
                  <a:extLst>
                    <a:ext uri="{9D8B030D-6E8A-4147-A177-3AD203B41FA5}">
                      <a16:colId xmlns:a16="http://schemas.microsoft.com/office/drawing/2014/main" val="904608218"/>
                    </a:ext>
                  </a:extLst>
                </a:gridCol>
                <a:gridCol w="1031630">
                  <a:extLst>
                    <a:ext uri="{9D8B030D-6E8A-4147-A177-3AD203B41FA5}">
                      <a16:colId xmlns:a16="http://schemas.microsoft.com/office/drawing/2014/main" val="3043855769"/>
                    </a:ext>
                  </a:extLst>
                </a:gridCol>
                <a:gridCol w="1008185">
                  <a:extLst>
                    <a:ext uri="{9D8B030D-6E8A-4147-A177-3AD203B41FA5}">
                      <a16:colId xmlns:a16="http://schemas.microsoft.com/office/drawing/2014/main" val="200426410"/>
                    </a:ext>
                  </a:extLst>
                </a:gridCol>
                <a:gridCol w="2684585">
                  <a:extLst>
                    <a:ext uri="{9D8B030D-6E8A-4147-A177-3AD203B41FA5}">
                      <a16:colId xmlns:a16="http://schemas.microsoft.com/office/drawing/2014/main" val="3879705541"/>
                    </a:ext>
                  </a:extLst>
                </a:gridCol>
              </a:tblGrid>
              <a:tr h="6142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No.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anose="030F0702030302020204" pitchFamily="66" charset="0"/>
                        </a:rPr>
                        <a:t>Situation</a:t>
                      </a:r>
                      <a:endParaRPr lang="en-US" sz="14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anose="030F0702030302020204" pitchFamily="66" charset="0"/>
                        </a:rPr>
                        <a:t>Protected</a:t>
                      </a:r>
                      <a:endParaRPr lang="en-US" sz="14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anose="030F0702030302020204" pitchFamily="66" charset="0"/>
                        </a:rPr>
                        <a:t>Not Protected</a:t>
                      </a:r>
                      <a:endParaRPr lang="en-US" sz="14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anose="030F0702030302020204" pitchFamily="66" charset="0"/>
                        </a:rPr>
                        <a:t>Un-decided</a:t>
                      </a:r>
                      <a:endParaRPr lang="en-US" sz="14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anose="030F0702030302020204" pitchFamily="66" charset="0"/>
                        </a:rPr>
                        <a:t>Consequences</a:t>
                      </a:r>
                      <a:endParaRPr lang="en-US" sz="14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extLst>
                  <a:ext uri="{0D108BD9-81ED-4DB2-BD59-A6C34878D82A}">
                    <a16:rowId xmlns:a16="http://schemas.microsoft.com/office/drawing/2014/main" val="3608090812"/>
                  </a:ext>
                </a:extLst>
              </a:tr>
              <a:tr h="8073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Public school students refuse to wear their school uniforms to school in protest of school uniforms.</a:t>
                      </a:r>
                      <a:endParaRPr lang="en-US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extLst>
                  <a:ext uri="{0D108BD9-81ED-4DB2-BD59-A6C34878D82A}">
                    <a16:rowId xmlns:a16="http://schemas.microsoft.com/office/drawing/2014/main" val="4233380143"/>
                  </a:ext>
                </a:extLst>
              </a:tr>
              <a:tr h="8073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 public school student’s speech is given during a school assembly on the superiority of his or her gender.</a:t>
                      </a:r>
                      <a:endParaRPr lang="en-US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extLst>
                  <a:ext uri="{0D108BD9-81ED-4DB2-BD59-A6C34878D82A}">
                    <a16:rowId xmlns:a16="http://schemas.microsoft.com/office/drawing/2014/main" val="4090388414"/>
                  </a:ext>
                </a:extLst>
              </a:tr>
              <a:tr h="602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 public school student criticizes a school staff member on a public school’s social media forum.</a:t>
                      </a:r>
                      <a:endParaRPr lang="en-US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extLst>
                  <a:ext uri="{0D108BD9-81ED-4DB2-BD59-A6C34878D82A}">
                    <a16:rowId xmlns:a16="http://schemas.microsoft.com/office/drawing/2014/main" val="485503381"/>
                  </a:ext>
                </a:extLst>
              </a:tr>
              <a:tr h="8073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 public school student yells racist comments at another student while passing between classes.</a:t>
                      </a:r>
                      <a:endParaRPr lang="en-US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extLst>
                  <a:ext uri="{0D108BD9-81ED-4DB2-BD59-A6C34878D82A}">
                    <a16:rowId xmlns:a16="http://schemas.microsoft.com/office/drawing/2014/main" val="1432056621"/>
                  </a:ext>
                </a:extLst>
              </a:tr>
              <a:tr h="602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Public school students write a column in the school newspaper criticizing new school guidelines.  </a:t>
                      </a:r>
                      <a:endParaRPr lang="en-US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extLst>
                  <a:ext uri="{0D108BD9-81ED-4DB2-BD59-A6C34878D82A}">
                    <a16:rowId xmlns:a16="http://schemas.microsoft.com/office/drawing/2014/main" val="1123647678"/>
                  </a:ext>
                </a:extLst>
              </a:tr>
              <a:tr h="602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*A public school student using profanity and insults while arguing with a teacher.</a:t>
                      </a:r>
                      <a:endParaRPr lang="en-US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extLst>
                  <a:ext uri="{0D108BD9-81ED-4DB2-BD59-A6C34878D82A}">
                    <a16:rowId xmlns:a16="http://schemas.microsoft.com/office/drawing/2014/main" val="1712563392"/>
                  </a:ext>
                </a:extLst>
              </a:tr>
              <a:tr h="8073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Public school students wear political t-shirts in support of their favorite candidate. </a:t>
                      </a:r>
                      <a:endParaRPr lang="en-US" sz="12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extLst>
                  <a:ext uri="{0D108BD9-81ED-4DB2-BD59-A6C34878D82A}">
                    <a16:rowId xmlns:a16="http://schemas.microsoft.com/office/drawing/2014/main" val="3370794819"/>
                  </a:ext>
                </a:extLst>
              </a:tr>
              <a:tr h="8073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Public school students stage a walk-out in protest on court rulings.</a:t>
                      </a:r>
                      <a:endParaRPr lang="en-US" sz="12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/>
                </a:tc>
                <a:extLst>
                  <a:ext uri="{0D108BD9-81ED-4DB2-BD59-A6C34878D82A}">
                    <a16:rowId xmlns:a16="http://schemas.microsoft.com/office/drawing/2014/main" val="1085271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70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rocess 2">
            <a:extLst>
              <a:ext uri="{FF2B5EF4-FFF2-40B4-BE49-F238E27FC236}">
                <a16:creationId xmlns:a16="http://schemas.microsoft.com/office/drawing/2014/main" id="{5F7DB80B-E3DA-4494-8BDC-0D56688B66CF}"/>
              </a:ext>
            </a:extLst>
          </p:cNvPr>
          <p:cNvSpPr/>
          <p:nvPr/>
        </p:nvSpPr>
        <p:spPr>
          <a:xfrm>
            <a:off x="741680" y="471986"/>
            <a:ext cx="10708640" cy="2766391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D1B904-B088-437B-812B-14698DAD97A6}"/>
              </a:ext>
            </a:extLst>
          </p:cNvPr>
          <p:cNvSpPr txBox="1"/>
          <p:nvPr/>
        </p:nvSpPr>
        <p:spPr>
          <a:xfrm>
            <a:off x="913516" y="711751"/>
            <a:ext cx="107086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Directions:</a:t>
            </a:r>
          </a:p>
          <a:p>
            <a:endParaRPr lang="en-US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Choose a group leader to record group ideas, save to their desktop and report out.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As a group, brainstorm respectful and peaceful means of expressing discontent at school on issues affecting  your school life.  </a:t>
            </a:r>
          </a:p>
        </p:txBody>
      </p:sp>
    </p:spTree>
    <p:extLst>
      <p:ext uri="{BB962C8B-B14F-4D97-AF65-F5344CB8AC3E}">
        <p14:creationId xmlns:p14="http://schemas.microsoft.com/office/powerpoint/2010/main" val="18884872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93</TotalTime>
  <Words>331</Words>
  <Application>Microsoft Office PowerPoint</Application>
  <PresentationFormat>Widescreen</PresentationFormat>
  <Paragraphs>74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Comic Sans MS</vt:lpstr>
      <vt:lpstr>Corbel</vt:lpstr>
      <vt:lpstr>Wingdings</vt:lpstr>
      <vt:lpstr>Banded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</cp:lastModifiedBy>
  <cp:revision>7</cp:revision>
  <dcterms:created xsi:type="dcterms:W3CDTF">2020-08-03T15:40:04Z</dcterms:created>
  <dcterms:modified xsi:type="dcterms:W3CDTF">2020-08-13T18:52:18Z</dcterms:modified>
</cp:coreProperties>
</file>