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8"/>
  </p:notesMasterIdLst>
  <p:sldIdLst>
    <p:sldId id="256" r:id="rId2"/>
    <p:sldId id="257" r:id="rId3"/>
    <p:sldId id="258" r:id="rId4"/>
    <p:sldId id="259" r:id="rId5"/>
    <p:sldId id="260" r:id="rId6"/>
    <p:sldId id="261" r:id="rId7"/>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1" roundtripDataSignature="AMtx7midQQeEr42IO3RtA0c3aELpAjKzUg=="/>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2" d="100"/>
          <a:sy n="62" d="100"/>
        </p:scale>
        <p:origin x="804" y="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customschemas.google.com/relationships/presentationmetadata" Target="metadata"/><Relationship Id="rId5" Type="http://schemas.openxmlformats.org/officeDocument/2006/relationships/slide" Target="slides/slide4.xml"/><Relationship Id="rId15" Type="http://schemas.openxmlformats.org/officeDocument/2006/relationships/tableStyles" Target="tableStyles.xml"/><Relationship Id="rId4" Type="http://schemas.openxmlformats.org/officeDocument/2006/relationships/slide" Target="slides/slide3.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2" name="Google Shape;82;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7" name="Google Shape;87;p2: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2" name="Google Shape;92;p3: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7" name="Google Shape;97;p4: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p5: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7" name="Google Shape;107;p6: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1"/>
        <p:cNvGrpSpPr/>
        <p:nvPr/>
      </p:nvGrpSpPr>
      <p:grpSpPr>
        <a:xfrm>
          <a:off x="0" y="0"/>
          <a:ext cx="0" cy="0"/>
          <a:chOff x="0" y="0"/>
          <a:chExt cx="0" cy="0"/>
        </a:xfrm>
      </p:grpSpPr>
      <p:sp>
        <p:nvSpPr>
          <p:cNvPr id="12" name="Google Shape;12;p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 name="Google Shape;13;p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 name="Google Shape;14;p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8"/>
        <p:cNvGrpSpPr/>
        <p:nvPr/>
      </p:nvGrpSpPr>
      <p:grpSpPr>
        <a:xfrm>
          <a:off x="0" y="0"/>
          <a:ext cx="0" cy="0"/>
          <a:chOff x="0" y="0"/>
          <a:chExt cx="0" cy="0"/>
        </a:xfrm>
      </p:grpSpPr>
      <p:sp>
        <p:nvSpPr>
          <p:cNvPr id="69" name="Google Shape;69;p1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0" name="Google Shape;70;p17"/>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1" name="Google Shape;71;p1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1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1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4"/>
        <p:cNvGrpSpPr/>
        <p:nvPr/>
      </p:nvGrpSpPr>
      <p:grpSpPr>
        <a:xfrm>
          <a:off x="0" y="0"/>
          <a:ext cx="0" cy="0"/>
          <a:chOff x="0" y="0"/>
          <a:chExt cx="0" cy="0"/>
        </a:xfrm>
      </p:grpSpPr>
      <p:sp>
        <p:nvSpPr>
          <p:cNvPr id="75" name="Google Shape;75;p18"/>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6" name="Google Shape;76;p18"/>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7" name="Google Shape;77;p1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1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5"/>
        <p:cNvGrpSpPr/>
        <p:nvPr/>
      </p:nvGrpSpPr>
      <p:grpSpPr>
        <a:xfrm>
          <a:off x="0" y="0"/>
          <a:ext cx="0" cy="0"/>
          <a:chOff x="0" y="0"/>
          <a:chExt cx="0" cy="0"/>
        </a:xfrm>
      </p:grpSpPr>
      <p:sp>
        <p:nvSpPr>
          <p:cNvPr id="16" name="Google Shape;16;p9"/>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9"/>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8" name="Google Shape;18;p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1"/>
        <p:cNvGrpSpPr/>
        <p:nvPr/>
      </p:nvGrpSpPr>
      <p:grpSpPr>
        <a:xfrm>
          <a:off x="0" y="0"/>
          <a:ext cx="0" cy="0"/>
          <a:chOff x="0" y="0"/>
          <a:chExt cx="0" cy="0"/>
        </a:xfrm>
      </p:grpSpPr>
      <p:sp>
        <p:nvSpPr>
          <p:cNvPr id="22" name="Google Shape;22;p1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10"/>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4" name="Google Shape;24;p1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1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1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7"/>
        <p:cNvGrpSpPr/>
        <p:nvPr/>
      </p:nvGrpSpPr>
      <p:grpSpPr>
        <a:xfrm>
          <a:off x="0" y="0"/>
          <a:ext cx="0" cy="0"/>
          <a:chOff x="0" y="0"/>
          <a:chExt cx="0" cy="0"/>
        </a:xfrm>
      </p:grpSpPr>
      <p:sp>
        <p:nvSpPr>
          <p:cNvPr id="28" name="Google Shape;28;p11"/>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 name="Google Shape;29;p11"/>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0" name="Google Shape;30;p1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1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1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3"/>
        <p:cNvGrpSpPr/>
        <p:nvPr/>
      </p:nvGrpSpPr>
      <p:grpSpPr>
        <a:xfrm>
          <a:off x="0" y="0"/>
          <a:ext cx="0" cy="0"/>
          <a:chOff x="0" y="0"/>
          <a:chExt cx="0" cy="0"/>
        </a:xfrm>
      </p:grpSpPr>
      <p:sp>
        <p:nvSpPr>
          <p:cNvPr id="34" name="Google Shape;34;p1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5" name="Google Shape;35;p12"/>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6" name="Google Shape;36;p12"/>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7" name="Google Shape;37;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1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0"/>
        <p:cNvGrpSpPr/>
        <p:nvPr/>
      </p:nvGrpSpPr>
      <p:grpSpPr>
        <a:xfrm>
          <a:off x="0" y="0"/>
          <a:ext cx="0" cy="0"/>
          <a:chOff x="0" y="0"/>
          <a:chExt cx="0" cy="0"/>
        </a:xfrm>
      </p:grpSpPr>
      <p:sp>
        <p:nvSpPr>
          <p:cNvPr id="41" name="Google Shape;41;p13"/>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13"/>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3" name="Google Shape;43;p13"/>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13"/>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5" name="Google Shape;45;p13"/>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6" name="Google Shape;46;p1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1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1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9"/>
        <p:cNvGrpSpPr/>
        <p:nvPr/>
      </p:nvGrpSpPr>
      <p:grpSpPr>
        <a:xfrm>
          <a:off x="0" y="0"/>
          <a:ext cx="0" cy="0"/>
          <a:chOff x="0" y="0"/>
          <a:chExt cx="0" cy="0"/>
        </a:xfrm>
      </p:grpSpPr>
      <p:sp>
        <p:nvSpPr>
          <p:cNvPr id="50" name="Google Shape;50;p1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 name="Google Shape;51;p1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1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1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4"/>
        <p:cNvGrpSpPr/>
        <p:nvPr/>
      </p:nvGrpSpPr>
      <p:grpSpPr>
        <a:xfrm>
          <a:off x="0" y="0"/>
          <a:ext cx="0" cy="0"/>
          <a:chOff x="0" y="0"/>
          <a:chExt cx="0" cy="0"/>
        </a:xfrm>
      </p:grpSpPr>
      <p:sp>
        <p:nvSpPr>
          <p:cNvPr id="55" name="Google Shape;55;p15"/>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6" name="Google Shape;56;p15"/>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57" name="Google Shape;57;p15"/>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58" name="Google Shape;58;p1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1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1"/>
        <p:cNvGrpSpPr/>
        <p:nvPr/>
      </p:nvGrpSpPr>
      <p:grpSpPr>
        <a:xfrm>
          <a:off x="0" y="0"/>
          <a:ext cx="0" cy="0"/>
          <a:chOff x="0" y="0"/>
          <a:chExt cx="0" cy="0"/>
        </a:xfrm>
      </p:grpSpPr>
      <p:sp>
        <p:nvSpPr>
          <p:cNvPr id="62" name="Google Shape;62;p16"/>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3" name="Google Shape;63;p16"/>
          <p:cNvSpPr>
            <a:spLocks noGrp="1"/>
          </p:cNvSpPr>
          <p:nvPr>
            <p:ph type="pic" idx="2"/>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64" name="Google Shape;64;p16"/>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5" name="Google Shape;65;p1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1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7" name="Google Shape;67;p1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7"/>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 name="Google Shape;8;p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1"/>
          <p:cNvSpPr txBox="1"/>
          <p:nvPr/>
        </p:nvSpPr>
        <p:spPr>
          <a:xfrm>
            <a:off x="175118" y="58846"/>
            <a:ext cx="11871108" cy="674030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b="1" i="0" u="none" strike="noStrike" cap="none" dirty="0">
                <a:solidFill>
                  <a:schemeClr val="dk1"/>
                </a:solidFill>
                <a:latin typeface="Calibri"/>
                <a:ea typeface="Calibri"/>
                <a:cs typeface="Calibri"/>
                <a:sym typeface="Calibri"/>
              </a:rPr>
              <a:t>Group A</a:t>
            </a:r>
            <a:endParaRPr dirty="0"/>
          </a:p>
          <a:p>
            <a:pPr marL="0" marR="0" lvl="0" indent="0" algn="ctr" rtl="0">
              <a:spcBef>
                <a:spcPts val="0"/>
              </a:spcBef>
              <a:spcAft>
                <a:spcPts val="0"/>
              </a:spcAft>
              <a:buNone/>
            </a:pPr>
            <a:r>
              <a:rPr lang="en-US" sz="1800" b="1" i="0" u="none" strike="noStrike" cap="none" dirty="0">
                <a:solidFill>
                  <a:schemeClr val="dk1"/>
                </a:solidFill>
                <a:latin typeface="Calibri"/>
                <a:ea typeface="Calibri"/>
                <a:cs typeface="Calibri"/>
                <a:sym typeface="Calibri"/>
              </a:rPr>
              <a:t>Conflict Between Friends</a:t>
            </a:r>
            <a:endParaRPr dirty="0"/>
          </a:p>
          <a:p>
            <a:pPr marL="0" marR="0" lvl="0" indent="0" algn="ctr" rtl="0">
              <a:spcBef>
                <a:spcPts val="0"/>
              </a:spcBef>
              <a:spcAft>
                <a:spcPts val="0"/>
              </a:spcAft>
              <a:buNone/>
            </a:pPr>
            <a:endParaRPr sz="1800" b="0" i="0" u="none" strike="noStrike" cap="none" dirty="0">
              <a:solidFill>
                <a:schemeClr val="dk1"/>
              </a:solidFill>
              <a:latin typeface="Calibri"/>
              <a:ea typeface="Calibri"/>
              <a:cs typeface="Calibri"/>
              <a:sym typeface="Calibri"/>
            </a:endParaRPr>
          </a:p>
          <a:p>
            <a:pPr marL="0" marR="0" lvl="0" indent="0" algn="l" rtl="0">
              <a:spcBef>
                <a:spcPts val="0"/>
              </a:spcBef>
              <a:spcAft>
                <a:spcPts val="0"/>
              </a:spcAft>
              <a:buNone/>
            </a:pPr>
            <a:r>
              <a:rPr lang="en-US" sz="1800" b="0" i="0" u="none" strike="noStrike" cap="none" dirty="0">
                <a:solidFill>
                  <a:schemeClr val="dk1"/>
                </a:solidFill>
                <a:latin typeface="Calibri"/>
                <a:ea typeface="Calibri"/>
                <a:cs typeface="Calibri"/>
                <a:sym typeface="Calibri"/>
              </a:rPr>
              <a:t>Liza and Tanisha have been friends since 2</a:t>
            </a:r>
            <a:r>
              <a:rPr lang="en-US" sz="1800" b="0" i="0" u="none" strike="noStrike" cap="none" baseline="30000" dirty="0">
                <a:solidFill>
                  <a:schemeClr val="dk1"/>
                </a:solidFill>
                <a:latin typeface="Calibri"/>
                <a:ea typeface="Calibri"/>
                <a:cs typeface="Calibri"/>
                <a:sym typeface="Calibri"/>
              </a:rPr>
              <a:t>nd</a:t>
            </a:r>
            <a:r>
              <a:rPr lang="en-US" sz="1800" b="0" i="0" u="none" strike="noStrike" cap="none" dirty="0">
                <a:solidFill>
                  <a:schemeClr val="dk1"/>
                </a:solidFill>
                <a:latin typeface="Calibri"/>
                <a:ea typeface="Calibri"/>
                <a:cs typeface="Calibri"/>
                <a:sym typeface="Calibri"/>
              </a:rPr>
              <a:t> grade.  They do everything together. Now in high school, Liza is hanging around some new friends. Tanisha is feeling left out because they do things Tanisha doesn’t like to do and during the time Tanisha has volleyball practice. Tanisha stops talking to Liza and texting her back.  Liza finally stops Tanisha between classes and asks what is going on.  Tanisha tries to explain her feelings and Liza reacts defensively.  As they continue to talk, their voices get louder, and they start yelling at each other and then name-calling.  </a:t>
            </a:r>
            <a:endParaRPr dirty="0"/>
          </a:p>
          <a:p>
            <a:pPr marL="0" marR="0" lvl="0" indent="0" algn="ctr" rtl="0">
              <a:spcBef>
                <a:spcPts val="0"/>
              </a:spcBef>
              <a:spcAft>
                <a:spcPts val="0"/>
              </a:spcAft>
              <a:buNone/>
            </a:pPr>
            <a:endParaRPr sz="1800" dirty="0">
              <a:solidFill>
                <a:schemeClr val="dk1"/>
              </a:solidFill>
              <a:latin typeface="Calibri"/>
              <a:ea typeface="Calibri"/>
              <a:cs typeface="Calibri"/>
              <a:sym typeface="Calibri"/>
            </a:endParaRPr>
          </a:p>
          <a:p>
            <a:pPr marL="0" marR="0" lvl="0" indent="0" algn="l" rtl="0">
              <a:spcBef>
                <a:spcPts val="0"/>
              </a:spcBef>
              <a:spcAft>
                <a:spcPts val="0"/>
              </a:spcAft>
              <a:buNone/>
            </a:pPr>
            <a:r>
              <a:rPr lang="en-US" sz="1800" dirty="0">
                <a:solidFill>
                  <a:schemeClr val="dk1"/>
                </a:solidFill>
                <a:latin typeface="Calibri"/>
                <a:ea typeface="Calibri"/>
                <a:cs typeface="Calibri"/>
                <a:sym typeface="Calibri"/>
              </a:rPr>
              <a:t>How do you think Liza’s and Tanisha’s actions in the hall make others around them feel?</a:t>
            </a:r>
            <a:endParaRPr dirty="0"/>
          </a:p>
          <a:p>
            <a:pPr marL="0" marR="0" lvl="0" indent="0" algn="l" rtl="0">
              <a:spcBef>
                <a:spcPts val="0"/>
              </a:spcBef>
              <a:spcAft>
                <a:spcPts val="0"/>
              </a:spcAft>
              <a:buNone/>
            </a:pPr>
            <a:endParaRPr sz="1800" dirty="0">
              <a:solidFill>
                <a:schemeClr val="dk1"/>
              </a:solidFill>
              <a:latin typeface="Calibri"/>
              <a:ea typeface="Calibri"/>
              <a:cs typeface="Calibri"/>
              <a:sym typeface="Calibri"/>
            </a:endParaRPr>
          </a:p>
          <a:p>
            <a:pPr marL="0" marR="0" lvl="0" indent="0" algn="l" rtl="0">
              <a:spcBef>
                <a:spcPts val="0"/>
              </a:spcBef>
              <a:spcAft>
                <a:spcPts val="0"/>
              </a:spcAft>
              <a:buNone/>
            </a:pPr>
            <a:r>
              <a:rPr lang="en-US" sz="1800" dirty="0">
                <a:solidFill>
                  <a:schemeClr val="dk1"/>
                </a:solidFill>
                <a:latin typeface="Calibri"/>
                <a:ea typeface="Calibri"/>
                <a:cs typeface="Calibri"/>
                <a:sym typeface="Calibri"/>
              </a:rPr>
              <a:t>What evidence indicates the interaction is becoming aggressive?</a:t>
            </a:r>
            <a:endParaRPr dirty="0"/>
          </a:p>
          <a:p>
            <a:pPr marL="0" marR="0" lvl="0" indent="0" algn="l" rtl="0">
              <a:spcBef>
                <a:spcPts val="0"/>
              </a:spcBef>
              <a:spcAft>
                <a:spcPts val="0"/>
              </a:spcAft>
              <a:buNone/>
            </a:pPr>
            <a:endParaRPr sz="1800" dirty="0">
              <a:solidFill>
                <a:schemeClr val="dk1"/>
              </a:solidFill>
              <a:latin typeface="Calibri"/>
              <a:ea typeface="Calibri"/>
              <a:cs typeface="Calibri"/>
              <a:sym typeface="Calibri"/>
            </a:endParaRPr>
          </a:p>
          <a:p>
            <a:pPr marL="0" marR="0" lvl="0" indent="0" algn="l" rtl="0">
              <a:spcBef>
                <a:spcPts val="0"/>
              </a:spcBef>
              <a:spcAft>
                <a:spcPts val="0"/>
              </a:spcAft>
              <a:buNone/>
            </a:pPr>
            <a:r>
              <a:rPr lang="en-US" sz="1800" dirty="0">
                <a:solidFill>
                  <a:schemeClr val="dk1"/>
                </a:solidFill>
                <a:latin typeface="Calibri"/>
                <a:ea typeface="Calibri"/>
                <a:cs typeface="Calibri"/>
                <a:sym typeface="Calibri"/>
              </a:rPr>
              <a:t>Which conflict resolution strategy do you think could best de-escalate the aggression and restore peace?</a:t>
            </a:r>
            <a:endParaRPr dirty="0"/>
          </a:p>
          <a:p>
            <a:pPr marL="0" marR="0" lvl="0" indent="0" algn="l" rtl="0">
              <a:spcBef>
                <a:spcPts val="0"/>
              </a:spcBef>
              <a:spcAft>
                <a:spcPts val="0"/>
              </a:spcAft>
              <a:buNone/>
            </a:pPr>
            <a:endParaRPr sz="1800" dirty="0">
              <a:solidFill>
                <a:schemeClr val="dk1"/>
              </a:solidFill>
              <a:latin typeface="Calibri"/>
              <a:ea typeface="Calibri"/>
              <a:cs typeface="Calibri"/>
              <a:sym typeface="Calibri"/>
            </a:endParaRPr>
          </a:p>
          <a:p>
            <a:pPr marL="0" marR="0" lvl="0" indent="0" algn="l" rtl="0">
              <a:spcBef>
                <a:spcPts val="0"/>
              </a:spcBef>
              <a:spcAft>
                <a:spcPts val="0"/>
              </a:spcAft>
              <a:buNone/>
            </a:pPr>
            <a:r>
              <a:rPr lang="en-US" sz="1800" b="1" dirty="0">
                <a:solidFill>
                  <a:schemeClr val="dk1"/>
                </a:solidFill>
                <a:latin typeface="Calibri"/>
                <a:ea typeface="Calibri"/>
                <a:cs typeface="Calibri"/>
                <a:sym typeface="Calibri"/>
              </a:rPr>
              <a:t>Possible Solutions:</a:t>
            </a:r>
            <a:endParaRPr dirty="0"/>
          </a:p>
          <a:p>
            <a:pPr marL="342900" marR="0" lvl="0" indent="-342900" algn="l" rtl="0">
              <a:spcBef>
                <a:spcPts val="0"/>
              </a:spcBef>
              <a:spcAft>
                <a:spcPts val="0"/>
              </a:spcAft>
              <a:buClr>
                <a:schemeClr val="dk1"/>
              </a:buClr>
              <a:buSzPts val="1800"/>
              <a:buFont typeface="Calibri"/>
              <a:buAutoNum type="arabicPeriod"/>
            </a:pPr>
            <a:r>
              <a:rPr lang="en-US" sz="1800" dirty="0">
                <a:solidFill>
                  <a:schemeClr val="dk1"/>
                </a:solidFill>
                <a:latin typeface="Calibri"/>
                <a:ea typeface="Calibri"/>
                <a:cs typeface="Calibri"/>
                <a:sym typeface="Calibri"/>
              </a:rPr>
              <a:t>Use and “I” messages such as “I feel ______ When you______.  I would like for you to____________.</a:t>
            </a:r>
            <a:endParaRPr dirty="0"/>
          </a:p>
          <a:p>
            <a:pPr marL="342900" marR="0" lvl="0" indent="-342900" algn="l" rtl="0">
              <a:spcBef>
                <a:spcPts val="0"/>
              </a:spcBef>
              <a:spcAft>
                <a:spcPts val="0"/>
              </a:spcAft>
              <a:buClr>
                <a:schemeClr val="dk1"/>
              </a:buClr>
              <a:buSzPts val="1800"/>
              <a:buFont typeface="Calibri"/>
              <a:buAutoNum type="arabicPeriod"/>
            </a:pPr>
            <a:r>
              <a:rPr lang="en-US" sz="1800" dirty="0">
                <a:solidFill>
                  <a:schemeClr val="dk1"/>
                </a:solidFill>
                <a:latin typeface="Calibri"/>
                <a:ea typeface="Calibri"/>
                <a:cs typeface="Calibri"/>
                <a:sym typeface="Calibri"/>
              </a:rPr>
              <a:t>Keep a calm voice, listen and restate what they are saying.</a:t>
            </a:r>
            <a:endParaRPr dirty="0"/>
          </a:p>
          <a:p>
            <a:pPr marL="342900" marR="0" lvl="0" indent="-342900" algn="l" rtl="0">
              <a:spcBef>
                <a:spcPts val="0"/>
              </a:spcBef>
              <a:spcAft>
                <a:spcPts val="0"/>
              </a:spcAft>
              <a:buClr>
                <a:schemeClr val="dk1"/>
              </a:buClr>
              <a:buSzPts val="1800"/>
              <a:buFont typeface="Calibri"/>
              <a:buAutoNum type="arabicPeriod"/>
            </a:pPr>
            <a:r>
              <a:rPr lang="en-US" sz="1800" dirty="0">
                <a:solidFill>
                  <a:schemeClr val="dk1"/>
                </a:solidFill>
                <a:latin typeface="Calibri"/>
                <a:ea typeface="Calibri"/>
                <a:cs typeface="Calibri"/>
                <a:sym typeface="Calibri"/>
              </a:rPr>
              <a:t>Ask questions to clarify their point of view.</a:t>
            </a:r>
            <a:endParaRPr dirty="0"/>
          </a:p>
          <a:p>
            <a:pPr marL="342900" marR="0" lvl="0" indent="-342900" algn="l" rtl="0">
              <a:spcBef>
                <a:spcPts val="0"/>
              </a:spcBef>
              <a:spcAft>
                <a:spcPts val="0"/>
              </a:spcAft>
              <a:buClr>
                <a:schemeClr val="dk1"/>
              </a:buClr>
              <a:buSzPts val="1800"/>
              <a:buFont typeface="Calibri"/>
              <a:buAutoNum type="arabicPeriod"/>
            </a:pPr>
            <a:r>
              <a:rPr lang="en-US" sz="1800" dirty="0">
                <a:solidFill>
                  <a:schemeClr val="dk1"/>
                </a:solidFill>
                <a:latin typeface="Calibri"/>
                <a:ea typeface="Calibri"/>
                <a:cs typeface="Calibri"/>
                <a:sym typeface="Calibri"/>
              </a:rPr>
              <a:t>Think of a compromise where both sides get something, they wanted.</a:t>
            </a:r>
            <a:endParaRPr dirty="0"/>
          </a:p>
          <a:p>
            <a:pPr marL="342900" marR="0" lvl="0" indent="-342900" algn="l" rtl="0">
              <a:spcBef>
                <a:spcPts val="0"/>
              </a:spcBef>
              <a:spcAft>
                <a:spcPts val="0"/>
              </a:spcAft>
              <a:buClr>
                <a:schemeClr val="dk1"/>
              </a:buClr>
              <a:buSzPts val="1800"/>
              <a:buFont typeface="Calibri"/>
              <a:buAutoNum type="arabicPeriod"/>
            </a:pPr>
            <a:r>
              <a:rPr lang="en-US" sz="1800" dirty="0">
                <a:solidFill>
                  <a:schemeClr val="dk1"/>
                </a:solidFill>
                <a:latin typeface="Calibri"/>
                <a:ea typeface="Calibri"/>
                <a:cs typeface="Calibri"/>
                <a:sym typeface="Calibri"/>
              </a:rPr>
              <a:t>Apologize if you regret a hurt, you may have caused.</a:t>
            </a:r>
            <a:endParaRPr dirty="0"/>
          </a:p>
          <a:p>
            <a:pPr marL="342900" marR="0" lvl="0" indent="-342900" algn="l" rtl="0">
              <a:spcBef>
                <a:spcPts val="0"/>
              </a:spcBef>
              <a:spcAft>
                <a:spcPts val="0"/>
              </a:spcAft>
              <a:buClr>
                <a:schemeClr val="dk1"/>
              </a:buClr>
              <a:buSzPts val="1800"/>
              <a:buFont typeface="Calibri"/>
              <a:buAutoNum type="arabicPeriod"/>
            </a:pPr>
            <a:r>
              <a:rPr lang="en-US" sz="1800" dirty="0">
                <a:solidFill>
                  <a:schemeClr val="dk1"/>
                </a:solidFill>
                <a:latin typeface="Calibri"/>
                <a:ea typeface="Calibri"/>
                <a:cs typeface="Calibri"/>
                <a:sym typeface="Calibri"/>
              </a:rPr>
              <a:t>Decide to disagree.</a:t>
            </a:r>
            <a:endParaRPr dirty="0"/>
          </a:p>
          <a:p>
            <a:pPr marL="342900" marR="0" lvl="0" indent="-342900" algn="l" rtl="0">
              <a:spcBef>
                <a:spcPts val="0"/>
              </a:spcBef>
              <a:spcAft>
                <a:spcPts val="0"/>
              </a:spcAft>
              <a:buClr>
                <a:schemeClr val="dk1"/>
              </a:buClr>
              <a:buSzPts val="1800"/>
              <a:buFont typeface="Calibri"/>
              <a:buAutoNum type="arabicPeriod"/>
            </a:pPr>
            <a:r>
              <a:rPr lang="en-US" sz="1800" dirty="0">
                <a:solidFill>
                  <a:schemeClr val="dk1"/>
                </a:solidFill>
                <a:latin typeface="Calibri"/>
                <a:ea typeface="Calibri"/>
                <a:cs typeface="Calibri"/>
                <a:sym typeface="Calibri"/>
              </a:rPr>
              <a:t>Take a time out and talk about it later.</a:t>
            </a:r>
            <a:endParaRPr dirty="0"/>
          </a:p>
          <a:p>
            <a:pPr marL="342900" marR="0" lvl="0" indent="-342900" algn="l" rtl="0">
              <a:spcBef>
                <a:spcPts val="0"/>
              </a:spcBef>
              <a:spcAft>
                <a:spcPts val="0"/>
              </a:spcAft>
              <a:buClr>
                <a:schemeClr val="dk1"/>
              </a:buClr>
              <a:buSzPts val="1800"/>
              <a:buFont typeface="Calibri"/>
              <a:buAutoNum type="arabicPeriod"/>
            </a:pPr>
            <a:r>
              <a:rPr lang="en-US" sz="1800" dirty="0">
                <a:solidFill>
                  <a:schemeClr val="dk1"/>
                </a:solidFill>
                <a:latin typeface="Calibri"/>
                <a:ea typeface="Calibri"/>
                <a:cs typeface="Calibri"/>
                <a:sym typeface="Calibri"/>
              </a:rPr>
              <a:t>Other?</a:t>
            </a:r>
            <a:endParaRP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Google Shape;89;p2"/>
          <p:cNvSpPr txBox="1"/>
          <p:nvPr/>
        </p:nvSpPr>
        <p:spPr>
          <a:xfrm>
            <a:off x="175118" y="58846"/>
            <a:ext cx="11871108" cy="590931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b="1">
                <a:solidFill>
                  <a:schemeClr val="dk1"/>
                </a:solidFill>
                <a:latin typeface="Calibri"/>
                <a:ea typeface="Calibri"/>
                <a:cs typeface="Calibri"/>
                <a:sym typeface="Calibri"/>
              </a:rPr>
              <a:t>Group B</a:t>
            </a:r>
            <a:endParaRPr/>
          </a:p>
          <a:p>
            <a:pPr marL="0" marR="0" lvl="0" indent="0" algn="ctr" rtl="0">
              <a:spcBef>
                <a:spcPts val="0"/>
              </a:spcBef>
              <a:spcAft>
                <a:spcPts val="0"/>
              </a:spcAft>
              <a:buNone/>
            </a:pPr>
            <a:r>
              <a:rPr lang="en-US" sz="1800" b="1">
                <a:solidFill>
                  <a:schemeClr val="dk1"/>
                </a:solidFill>
                <a:latin typeface="Calibri"/>
                <a:ea typeface="Calibri"/>
                <a:cs typeface="Calibri"/>
                <a:sym typeface="Calibri"/>
              </a:rPr>
              <a:t>Conflict Between Friends</a:t>
            </a:r>
            <a:endParaRPr/>
          </a:p>
          <a:p>
            <a:pPr marL="0" marR="0" lvl="0" indent="0" algn="ctr" rtl="0">
              <a:spcBef>
                <a:spcPts val="0"/>
              </a:spcBef>
              <a:spcAft>
                <a:spcPts val="0"/>
              </a:spcAft>
              <a:buNone/>
            </a:pPr>
            <a:endParaRPr sz="1800">
              <a:solidFill>
                <a:schemeClr val="dk1"/>
              </a:solidFill>
              <a:latin typeface="Calibri"/>
              <a:ea typeface="Calibri"/>
              <a:cs typeface="Calibri"/>
              <a:sym typeface="Calibri"/>
            </a:endParaRPr>
          </a:p>
          <a:p>
            <a:pPr marL="0" marR="0" lvl="0" indent="0" algn="l" rtl="0">
              <a:spcBef>
                <a:spcPts val="0"/>
              </a:spcBef>
              <a:spcAft>
                <a:spcPts val="0"/>
              </a:spcAft>
              <a:buNone/>
            </a:pPr>
            <a:r>
              <a:rPr lang="en-US" sz="1800">
                <a:solidFill>
                  <a:schemeClr val="dk1"/>
                </a:solidFill>
                <a:latin typeface="Calibri"/>
                <a:ea typeface="Calibri"/>
                <a:cs typeface="Calibri"/>
                <a:sym typeface="Calibri"/>
              </a:rPr>
              <a:t>John and Alex are friends and both want to ask Julie to the school dance.  John asks first and Julie says, “Yes!”.  Alex confronts John after practice in the locker room.  The two begin to argue and then clenching fists and getting into each other’s face.</a:t>
            </a:r>
            <a:endParaRPr/>
          </a:p>
          <a:p>
            <a:pPr marL="0" marR="0" lvl="0" indent="0" algn="ctr" rtl="0">
              <a:spcBef>
                <a:spcPts val="0"/>
              </a:spcBef>
              <a:spcAft>
                <a:spcPts val="0"/>
              </a:spcAft>
              <a:buNone/>
            </a:pPr>
            <a:endParaRPr sz="1800">
              <a:solidFill>
                <a:schemeClr val="dk1"/>
              </a:solidFill>
              <a:latin typeface="Calibri"/>
              <a:ea typeface="Calibri"/>
              <a:cs typeface="Calibri"/>
              <a:sym typeface="Calibri"/>
            </a:endParaRPr>
          </a:p>
          <a:p>
            <a:pPr marL="0" marR="0" lvl="0" indent="0" algn="l" rtl="0">
              <a:spcBef>
                <a:spcPts val="0"/>
              </a:spcBef>
              <a:spcAft>
                <a:spcPts val="0"/>
              </a:spcAft>
              <a:buNone/>
            </a:pPr>
            <a:r>
              <a:rPr lang="en-US" sz="1800">
                <a:solidFill>
                  <a:schemeClr val="dk1"/>
                </a:solidFill>
                <a:latin typeface="Calibri"/>
                <a:ea typeface="Calibri"/>
                <a:cs typeface="Calibri"/>
                <a:sym typeface="Calibri"/>
              </a:rPr>
              <a:t>How do you think John and Alex are making their team members in the locker room around them feel?</a:t>
            </a:r>
            <a:endParaRPr/>
          </a:p>
          <a:p>
            <a:pPr marL="0" marR="0" lvl="0" indent="0" algn="l" rtl="0">
              <a:spcBef>
                <a:spcPts val="0"/>
              </a:spcBef>
              <a:spcAft>
                <a:spcPts val="0"/>
              </a:spcAft>
              <a:buNone/>
            </a:pPr>
            <a:endParaRPr sz="1800">
              <a:solidFill>
                <a:schemeClr val="dk1"/>
              </a:solidFill>
              <a:latin typeface="Calibri"/>
              <a:ea typeface="Calibri"/>
              <a:cs typeface="Calibri"/>
              <a:sym typeface="Calibri"/>
            </a:endParaRPr>
          </a:p>
          <a:p>
            <a:pPr marL="0" marR="0" lvl="0" indent="0" algn="l" rtl="0">
              <a:spcBef>
                <a:spcPts val="0"/>
              </a:spcBef>
              <a:spcAft>
                <a:spcPts val="0"/>
              </a:spcAft>
              <a:buNone/>
            </a:pPr>
            <a:r>
              <a:rPr lang="en-US" sz="1800">
                <a:solidFill>
                  <a:schemeClr val="dk1"/>
                </a:solidFill>
                <a:latin typeface="Calibri"/>
                <a:ea typeface="Calibri"/>
                <a:cs typeface="Calibri"/>
                <a:sym typeface="Calibri"/>
              </a:rPr>
              <a:t>What evidence indicates the interaction is becoming aggressive?</a:t>
            </a:r>
            <a:endParaRPr/>
          </a:p>
          <a:p>
            <a:pPr marL="0" marR="0" lvl="0" indent="0" algn="l" rtl="0">
              <a:spcBef>
                <a:spcPts val="0"/>
              </a:spcBef>
              <a:spcAft>
                <a:spcPts val="0"/>
              </a:spcAft>
              <a:buNone/>
            </a:pPr>
            <a:endParaRPr sz="1800">
              <a:solidFill>
                <a:schemeClr val="dk1"/>
              </a:solidFill>
              <a:latin typeface="Calibri"/>
              <a:ea typeface="Calibri"/>
              <a:cs typeface="Calibri"/>
              <a:sym typeface="Calibri"/>
            </a:endParaRPr>
          </a:p>
          <a:p>
            <a:pPr marL="0" marR="0" lvl="0" indent="0" algn="l" rtl="0">
              <a:spcBef>
                <a:spcPts val="0"/>
              </a:spcBef>
              <a:spcAft>
                <a:spcPts val="0"/>
              </a:spcAft>
              <a:buNone/>
            </a:pPr>
            <a:r>
              <a:rPr lang="en-US" sz="1800">
                <a:solidFill>
                  <a:schemeClr val="dk1"/>
                </a:solidFill>
                <a:latin typeface="Calibri"/>
                <a:ea typeface="Calibri"/>
                <a:cs typeface="Calibri"/>
                <a:sym typeface="Calibri"/>
              </a:rPr>
              <a:t>Which conflict resolution strategy do you think could best de-escalate the aggression and restore peace?</a:t>
            </a:r>
            <a:endParaRPr/>
          </a:p>
          <a:p>
            <a:pPr marL="0" marR="0" lvl="0" indent="0" algn="l" rtl="0">
              <a:spcBef>
                <a:spcPts val="0"/>
              </a:spcBef>
              <a:spcAft>
                <a:spcPts val="0"/>
              </a:spcAft>
              <a:buNone/>
            </a:pPr>
            <a:endParaRPr sz="1800">
              <a:solidFill>
                <a:schemeClr val="dk1"/>
              </a:solidFill>
              <a:latin typeface="Calibri"/>
              <a:ea typeface="Calibri"/>
              <a:cs typeface="Calibri"/>
              <a:sym typeface="Calibri"/>
            </a:endParaRPr>
          </a:p>
          <a:p>
            <a:pPr marL="0" marR="0" lvl="0" indent="0" algn="l" rtl="0">
              <a:spcBef>
                <a:spcPts val="0"/>
              </a:spcBef>
              <a:spcAft>
                <a:spcPts val="0"/>
              </a:spcAft>
              <a:buNone/>
            </a:pPr>
            <a:r>
              <a:rPr lang="en-US" sz="1800" b="1">
                <a:solidFill>
                  <a:schemeClr val="dk1"/>
                </a:solidFill>
                <a:latin typeface="Calibri"/>
                <a:ea typeface="Calibri"/>
                <a:cs typeface="Calibri"/>
                <a:sym typeface="Calibri"/>
              </a:rPr>
              <a:t>Possible Solutions:</a:t>
            </a:r>
            <a:endParaRPr/>
          </a:p>
          <a:p>
            <a:pPr marL="342900" marR="0" lvl="0" indent="-342900" algn="l" rtl="0">
              <a:spcBef>
                <a:spcPts val="0"/>
              </a:spcBef>
              <a:spcAft>
                <a:spcPts val="0"/>
              </a:spcAft>
              <a:buClr>
                <a:schemeClr val="dk1"/>
              </a:buClr>
              <a:buSzPts val="1800"/>
              <a:buFont typeface="Calibri"/>
              <a:buAutoNum type="arabicPeriod"/>
            </a:pPr>
            <a:r>
              <a:rPr lang="en-US" sz="1800">
                <a:solidFill>
                  <a:schemeClr val="dk1"/>
                </a:solidFill>
                <a:latin typeface="Calibri"/>
                <a:ea typeface="Calibri"/>
                <a:cs typeface="Calibri"/>
                <a:sym typeface="Calibri"/>
              </a:rPr>
              <a:t>Use and “I” messages such as “I feel ______ When you______.  I would like for you to____________.</a:t>
            </a:r>
            <a:endParaRPr/>
          </a:p>
          <a:p>
            <a:pPr marL="342900" marR="0" lvl="0" indent="-342900" algn="l" rtl="0">
              <a:spcBef>
                <a:spcPts val="0"/>
              </a:spcBef>
              <a:spcAft>
                <a:spcPts val="0"/>
              </a:spcAft>
              <a:buClr>
                <a:schemeClr val="dk1"/>
              </a:buClr>
              <a:buSzPts val="1800"/>
              <a:buFont typeface="Calibri"/>
              <a:buAutoNum type="arabicPeriod"/>
            </a:pPr>
            <a:r>
              <a:rPr lang="en-US" sz="1800">
                <a:solidFill>
                  <a:schemeClr val="dk1"/>
                </a:solidFill>
                <a:latin typeface="Calibri"/>
                <a:ea typeface="Calibri"/>
                <a:cs typeface="Calibri"/>
                <a:sym typeface="Calibri"/>
              </a:rPr>
              <a:t>Keep a calm voice, listen and restate what they are saying.</a:t>
            </a:r>
            <a:endParaRPr/>
          </a:p>
          <a:p>
            <a:pPr marL="342900" marR="0" lvl="0" indent="-342900" algn="l" rtl="0">
              <a:spcBef>
                <a:spcPts val="0"/>
              </a:spcBef>
              <a:spcAft>
                <a:spcPts val="0"/>
              </a:spcAft>
              <a:buClr>
                <a:schemeClr val="dk1"/>
              </a:buClr>
              <a:buSzPts val="1800"/>
              <a:buFont typeface="Calibri"/>
              <a:buAutoNum type="arabicPeriod"/>
            </a:pPr>
            <a:r>
              <a:rPr lang="en-US" sz="1800">
                <a:solidFill>
                  <a:schemeClr val="dk1"/>
                </a:solidFill>
                <a:latin typeface="Calibri"/>
                <a:ea typeface="Calibri"/>
                <a:cs typeface="Calibri"/>
                <a:sym typeface="Calibri"/>
              </a:rPr>
              <a:t>Ask questions to clarify their point of view.</a:t>
            </a:r>
            <a:endParaRPr/>
          </a:p>
          <a:p>
            <a:pPr marL="342900" marR="0" lvl="0" indent="-342900" algn="l" rtl="0">
              <a:spcBef>
                <a:spcPts val="0"/>
              </a:spcBef>
              <a:spcAft>
                <a:spcPts val="0"/>
              </a:spcAft>
              <a:buClr>
                <a:schemeClr val="dk1"/>
              </a:buClr>
              <a:buSzPts val="1800"/>
              <a:buFont typeface="Calibri"/>
              <a:buAutoNum type="arabicPeriod"/>
            </a:pPr>
            <a:r>
              <a:rPr lang="en-US" sz="1800">
                <a:solidFill>
                  <a:schemeClr val="dk1"/>
                </a:solidFill>
                <a:latin typeface="Calibri"/>
                <a:ea typeface="Calibri"/>
                <a:cs typeface="Calibri"/>
                <a:sym typeface="Calibri"/>
              </a:rPr>
              <a:t>Think of a compromise where both sides get something, they wanted.</a:t>
            </a:r>
            <a:endParaRPr/>
          </a:p>
          <a:p>
            <a:pPr marL="342900" marR="0" lvl="0" indent="-342900" algn="l" rtl="0">
              <a:spcBef>
                <a:spcPts val="0"/>
              </a:spcBef>
              <a:spcAft>
                <a:spcPts val="0"/>
              </a:spcAft>
              <a:buClr>
                <a:schemeClr val="dk1"/>
              </a:buClr>
              <a:buSzPts val="1800"/>
              <a:buFont typeface="Calibri"/>
              <a:buAutoNum type="arabicPeriod"/>
            </a:pPr>
            <a:r>
              <a:rPr lang="en-US" sz="1800">
                <a:solidFill>
                  <a:schemeClr val="dk1"/>
                </a:solidFill>
                <a:latin typeface="Calibri"/>
                <a:ea typeface="Calibri"/>
                <a:cs typeface="Calibri"/>
                <a:sym typeface="Calibri"/>
              </a:rPr>
              <a:t>Apologize if you regret a hurt you may have caused.</a:t>
            </a:r>
            <a:endParaRPr/>
          </a:p>
          <a:p>
            <a:pPr marL="342900" marR="0" lvl="0" indent="-342900" algn="l" rtl="0">
              <a:spcBef>
                <a:spcPts val="0"/>
              </a:spcBef>
              <a:spcAft>
                <a:spcPts val="0"/>
              </a:spcAft>
              <a:buClr>
                <a:schemeClr val="dk1"/>
              </a:buClr>
              <a:buSzPts val="1800"/>
              <a:buFont typeface="Calibri"/>
              <a:buAutoNum type="arabicPeriod"/>
            </a:pPr>
            <a:r>
              <a:rPr lang="en-US" sz="1800">
                <a:solidFill>
                  <a:schemeClr val="dk1"/>
                </a:solidFill>
                <a:latin typeface="Calibri"/>
                <a:ea typeface="Calibri"/>
                <a:cs typeface="Calibri"/>
                <a:sym typeface="Calibri"/>
              </a:rPr>
              <a:t>Decide to disagree.</a:t>
            </a:r>
            <a:endParaRPr/>
          </a:p>
          <a:p>
            <a:pPr marL="342900" marR="0" lvl="0" indent="-342900" algn="l" rtl="0">
              <a:spcBef>
                <a:spcPts val="0"/>
              </a:spcBef>
              <a:spcAft>
                <a:spcPts val="0"/>
              </a:spcAft>
              <a:buClr>
                <a:schemeClr val="dk1"/>
              </a:buClr>
              <a:buSzPts val="1800"/>
              <a:buFont typeface="Calibri"/>
              <a:buAutoNum type="arabicPeriod"/>
            </a:pPr>
            <a:r>
              <a:rPr lang="en-US" sz="1800">
                <a:solidFill>
                  <a:schemeClr val="dk1"/>
                </a:solidFill>
                <a:latin typeface="Calibri"/>
                <a:ea typeface="Calibri"/>
                <a:cs typeface="Calibri"/>
                <a:sym typeface="Calibri"/>
              </a:rPr>
              <a:t>Take a time out and talk about it later.</a:t>
            </a:r>
            <a:endParaRPr/>
          </a:p>
          <a:p>
            <a:pPr marL="342900" marR="0" lvl="0" indent="-342900" algn="l" rtl="0">
              <a:spcBef>
                <a:spcPts val="0"/>
              </a:spcBef>
              <a:spcAft>
                <a:spcPts val="0"/>
              </a:spcAft>
              <a:buClr>
                <a:schemeClr val="dk1"/>
              </a:buClr>
              <a:buSzPts val="1800"/>
              <a:buFont typeface="Calibri"/>
              <a:buAutoNum type="arabicPeriod"/>
            </a:pPr>
            <a:r>
              <a:rPr lang="en-US" sz="1800">
                <a:solidFill>
                  <a:schemeClr val="dk1"/>
                </a:solidFill>
                <a:latin typeface="Calibri"/>
                <a:ea typeface="Calibri"/>
                <a:cs typeface="Calibri"/>
                <a:sym typeface="Calibri"/>
              </a:rPr>
              <a:t>Other?</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3"/>
          <p:cNvSpPr txBox="1"/>
          <p:nvPr/>
        </p:nvSpPr>
        <p:spPr>
          <a:xfrm>
            <a:off x="175118" y="58846"/>
            <a:ext cx="11871108" cy="618630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b="1">
                <a:solidFill>
                  <a:schemeClr val="dk1"/>
                </a:solidFill>
                <a:latin typeface="Calibri"/>
                <a:ea typeface="Calibri"/>
                <a:cs typeface="Calibri"/>
                <a:sym typeface="Calibri"/>
              </a:rPr>
              <a:t>Group C</a:t>
            </a:r>
            <a:endParaRPr/>
          </a:p>
          <a:p>
            <a:pPr marL="0" marR="0" lvl="0" indent="0" algn="ctr" rtl="0">
              <a:spcBef>
                <a:spcPts val="0"/>
              </a:spcBef>
              <a:spcAft>
                <a:spcPts val="0"/>
              </a:spcAft>
              <a:buNone/>
            </a:pPr>
            <a:r>
              <a:rPr lang="en-US" sz="1800" b="1">
                <a:solidFill>
                  <a:schemeClr val="dk1"/>
                </a:solidFill>
                <a:latin typeface="Calibri"/>
                <a:ea typeface="Calibri"/>
                <a:cs typeface="Calibri"/>
                <a:sym typeface="Calibri"/>
              </a:rPr>
              <a:t>Conflict with Peers</a:t>
            </a:r>
            <a:endParaRPr/>
          </a:p>
          <a:p>
            <a:pPr marL="0" marR="0" lvl="0" indent="0" algn="ctr" rtl="0">
              <a:spcBef>
                <a:spcPts val="0"/>
              </a:spcBef>
              <a:spcAft>
                <a:spcPts val="0"/>
              </a:spcAft>
              <a:buNone/>
            </a:pPr>
            <a:endParaRPr sz="1800">
              <a:solidFill>
                <a:schemeClr val="dk1"/>
              </a:solidFill>
              <a:latin typeface="Calibri"/>
              <a:ea typeface="Calibri"/>
              <a:cs typeface="Calibri"/>
              <a:sym typeface="Calibri"/>
            </a:endParaRPr>
          </a:p>
          <a:p>
            <a:pPr marL="0" marR="0" lvl="0" indent="0" algn="l" rtl="0">
              <a:spcBef>
                <a:spcPts val="0"/>
              </a:spcBef>
              <a:spcAft>
                <a:spcPts val="0"/>
              </a:spcAft>
              <a:buNone/>
            </a:pPr>
            <a:r>
              <a:rPr lang="en-US" sz="1800">
                <a:solidFill>
                  <a:schemeClr val="dk1"/>
                </a:solidFill>
                <a:latin typeface="Calibri"/>
                <a:ea typeface="Calibri"/>
                <a:cs typeface="Calibri"/>
                <a:sym typeface="Calibri"/>
              </a:rPr>
              <a:t>Josh is standing in line waiting to get his lunch tray.  Some peers are messing around and bump into him.  Josh, jokingly bumps back.  He gets bumped again and jokingly bumps back a little harder.  When it happens the 3</a:t>
            </a:r>
            <a:r>
              <a:rPr lang="en-US" sz="1800" baseline="30000">
                <a:solidFill>
                  <a:schemeClr val="dk1"/>
                </a:solidFill>
                <a:latin typeface="Calibri"/>
                <a:ea typeface="Calibri"/>
                <a:cs typeface="Calibri"/>
                <a:sym typeface="Calibri"/>
              </a:rPr>
              <a:t>rd</a:t>
            </a:r>
            <a:r>
              <a:rPr lang="en-US" sz="1800">
                <a:solidFill>
                  <a:schemeClr val="dk1"/>
                </a:solidFill>
                <a:latin typeface="Calibri"/>
                <a:ea typeface="Calibri"/>
                <a:cs typeface="Calibri"/>
                <a:sym typeface="Calibri"/>
              </a:rPr>
              <a:t> time, Josh reacts with a comment, “Cut it out!”</a:t>
            </a:r>
            <a:endParaRPr/>
          </a:p>
          <a:p>
            <a:pPr marL="0" marR="0" lvl="0" indent="0" algn="ctr" rtl="0">
              <a:spcBef>
                <a:spcPts val="0"/>
              </a:spcBef>
              <a:spcAft>
                <a:spcPts val="0"/>
              </a:spcAft>
              <a:buNone/>
            </a:pPr>
            <a:endParaRPr sz="1800">
              <a:solidFill>
                <a:schemeClr val="dk1"/>
              </a:solidFill>
              <a:latin typeface="Calibri"/>
              <a:ea typeface="Calibri"/>
              <a:cs typeface="Calibri"/>
              <a:sym typeface="Calibri"/>
            </a:endParaRPr>
          </a:p>
          <a:p>
            <a:pPr marL="0" marR="0" lvl="0" indent="0" algn="l" rtl="0">
              <a:spcBef>
                <a:spcPts val="0"/>
              </a:spcBef>
              <a:spcAft>
                <a:spcPts val="0"/>
              </a:spcAft>
              <a:buNone/>
            </a:pPr>
            <a:r>
              <a:rPr lang="en-US" sz="1800">
                <a:solidFill>
                  <a:schemeClr val="dk1"/>
                </a:solidFill>
                <a:latin typeface="Calibri"/>
                <a:ea typeface="Calibri"/>
                <a:cs typeface="Calibri"/>
                <a:sym typeface="Calibri"/>
              </a:rPr>
              <a:t>How do you think the other students, standing in line peacefully, feel watching this interaction?</a:t>
            </a:r>
            <a:endParaRPr/>
          </a:p>
          <a:p>
            <a:pPr marL="0" marR="0" lvl="0" indent="0" algn="l" rtl="0">
              <a:spcBef>
                <a:spcPts val="0"/>
              </a:spcBef>
              <a:spcAft>
                <a:spcPts val="0"/>
              </a:spcAft>
              <a:buNone/>
            </a:pPr>
            <a:endParaRPr sz="1800">
              <a:solidFill>
                <a:schemeClr val="dk1"/>
              </a:solidFill>
              <a:latin typeface="Calibri"/>
              <a:ea typeface="Calibri"/>
              <a:cs typeface="Calibri"/>
              <a:sym typeface="Calibri"/>
            </a:endParaRPr>
          </a:p>
          <a:p>
            <a:pPr marL="0" marR="0" lvl="0" indent="0" algn="l" rtl="0">
              <a:spcBef>
                <a:spcPts val="0"/>
              </a:spcBef>
              <a:spcAft>
                <a:spcPts val="0"/>
              </a:spcAft>
              <a:buNone/>
            </a:pPr>
            <a:r>
              <a:rPr lang="en-US" sz="1800">
                <a:solidFill>
                  <a:schemeClr val="dk1"/>
                </a:solidFill>
                <a:latin typeface="Calibri"/>
                <a:ea typeface="Calibri"/>
                <a:cs typeface="Calibri"/>
                <a:sym typeface="Calibri"/>
              </a:rPr>
              <a:t>What evidence indicates the interaction is becoming aggressive?</a:t>
            </a:r>
            <a:endParaRPr/>
          </a:p>
          <a:p>
            <a:pPr marL="0" marR="0" lvl="0" indent="0" algn="l" rtl="0">
              <a:spcBef>
                <a:spcPts val="0"/>
              </a:spcBef>
              <a:spcAft>
                <a:spcPts val="0"/>
              </a:spcAft>
              <a:buNone/>
            </a:pPr>
            <a:endParaRPr sz="1800">
              <a:solidFill>
                <a:schemeClr val="dk1"/>
              </a:solidFill>
              <a:latin typeface="Calibri"/>
              <a:ea typeface="Calibri"/>
              <a:cs typeface="Calibri"/>
              <a:sym typeface="Calibri"/>
            </a:endParaRPr>
          </a:p>
          <a:p>
            <a:pPr marL="0" marR="0" lvl="0" indent="0" algn="l" rtl="0">
              <a:spcBef>
                <a:spcPts val="0"/>
              </a:spcBef>
              <a:spcAft>
                <a:spcPts val="0"/>
              </a:spcAft>
              <a:buNone/>
            </a:pPr>
            <a:r>
              <a:rPr lang="en-US" sz="1800">
                <a:solidFill>
                  <a:schemeClr val="dk1"/>
                </a:solidFill>
                <a:latin typeface="Calibri"/>
                <a:ea typeface="Calibri"/>
                <a:cs typeface="Calibri"/>
                <a:sym typeface="Calibri"/>
              </a:rPr>
              <a:t>Which conflict resolution strategy do you think could best de-escalate the aggression and restore peace?</a:t>
            </a:r>
            <a:endParaRPr/>
          </a:p>
          <a:p>
            <a:pPr marL="0" marR="0" lvl="0" indent="0" algn="l" rtl="0">
              <a:spcBef>
                <a:spcPts val="0"/>
              </a:spcBef>
              <a:spcAft>
                <a:spcPts val="0"/>
              </a:spcAft>
              <a:buNone/>
            </a:pPr>
            <a:endParaRPr sz="1800">
              <a:solidFill>
                <a:schemeClr val="dk1"/>
              </a:solidFill>
              <a:latin typeface="Calibri"/>
              <a:ea typeface="Calibri"/>
              <a:cs typeface="Calibri"/>
              <a:sym typeface="Calibri"/>
            </a:endParaRPr>
          </a:p>
          <a:p>
            <a:pPr marL="0" marR="0" lvl="0" indent="0" algn="l" rtl="0">
              <a:spcBef>
                <a:spcPts val="0"/>
              </a:spcBef>
              <a:spcAft>
                <a:spcPts val="0"/>
              </a:spcAft>
              <a:buNone/>
            </a:pPr>
            <a:r>
              <a:rPr lang="en-US" sz="1800" b="1">
                <a:solidFill>
                  <a:schemeClr val="dk1"/>
                </a:solidFill>
                <a:latin typeface="Calibri"/>
                <a:ea typeface="Calibri"/>
                <a:cs typeface="Calibri"/>
                <a:sym typeface="Calibri"/>
              </a:rPr>
              <a:t>Possible Solutions:</a:t>
            </a:r>
            <a:endParaRPr/>
          </a:p>
          <a:p>
            <a:pPr marL="342900" marR="0" lvl="0" indent="-342900" algn="l" rtl="0">
              <a:spcBef>
                <a:spcPts val="0"/>
              </a:spcBef>
              <a:spcAft>
                <a:spcPts val="0"/>
              </a:spcAft>
              <a:buClr>
                <a:schemeClr val="dk1"/>
              </a:buClr>
              <a:buSzPts val="1800"/>
              <a:buFont typeface="Calibri"/>
              <a:buAutoNum type="arabicPeriod"/>
            </a:pPr>
            <a:r>
              <a:rPr lang="en-US" sz="1800">
                <a:solidFill>
                  <a:schemeClr val="dk1"/>
                </a:solidFill>
                <a:latin typeface="Calibri"/>
                <a:ea typeface="Calibri"/>
                <a:cs typeface="Calibri"/>
                <a:sym typeface="Calibri"/>
              </a:rPr>
              <a:t>Use and “I” messages such as “I feel ______ When you______.  I would like for you to____________.</a:t>
            </a:r>
            <a:endParaRPr/>
          </a:p>
          <a:p>
            <a:pPr marL="342900" marR="0" lvl="0" indent="-342900" algn="l" rtl="0">
              <a:spcBef>
                <a:spcPts val="0"/>
              </a:spcBef>
              <a:spcAft>
                <a:spcPts val="0"/>
              </a:spcAft>
              <a:buClr>
                <a:schemeClr val="dk1"/>
              </a:buClr>
              <a:buSzPts val="1800"/>
              <a:buFont typeface="Calibri"/>
              <a:buAutoNum type="arabicPeriod"/>
            </a:pPr>
            <a:r>
              <a:rPr lang="en-US" sz="1800">
                <a:solidFill>
                  <a:schemeClr val="dk1"/>
                </a:solidFill>
                <a:latin typeface="Calibri"/>
                <a:ea typeface="Calibri"/>
                <a:cs typeface="Calibri"/>
                <a:sym typeface="Calibri"/>
              </a:rPr>
              <a:t>Keep a calm voice, listen and restate what they are saying.</a:t>
            </a:r>
            <a:endParaRPr/>
          </a:p>
          <a:p>
            <a:pPr marL="342900" marR="0" lvl="0" indent="-342900" algn="l" rtl="0">
              <a:spcBef>
                <a:spcPts val="0"/>
              </a:spcBef>
              <a:spcAft>
                <a:spcPts val="0"/>
              </a:spcAft>
              <a:buClr>
                <a:schemeClr val="dk1"/>
              </a:buClr>
              <a:buSzPts val="1800"/>
              <a:buFont typeface="Calibri"/>
              <a:buAutoNum type="arabicPeriod"/>
            </a:pPr>
            <a:r>
              <a:rPr lang="en-US" sz="1800">
                <a:solidFill>
                  <a:schemeClr val="dk1"/>
                </a:solidFill>
                <a:latin typeface="Calibri"/>
                <a:ea typeface="Calibri"/>
                <a:cs typeface="Calibri"/>
                <a:sym typeface="Calibri"/>
              </a:rPr>
              <a:t>Ask questions to clarify their point of view.</a:t>
            </a:r>
            <a:endParaRPr/>
          </a:p>
          <a:p>
            <a:pPr marL="342900" marR="0" lvl="0" indent="-342900" algn="l" rtl="0">
              <a:spcBef>
                <a:spcPts val="0"/>
              </a:spcBef>
              <a:spcAft>
                <a:spcPts val="0"/>
              </a:spcAft>
              <a:buClr>
                <a:schemeClr val="dk1"/>
              </a:buClr>
              <a:buSzPts val="1800"/>
              <a:buFont typeface="Calibri"/>
              <a:buAutoNum type="arabicPeriod"/>
            </a:pPr>
            <a:r>
              <a:rPr lang="en-US" sz="1800">
                <a:solidFill>
                  <a:schemeClr val="dk1"/>
                </a:solidFill>
                <a:latin typeface="Calibri"/>
                <a:ea typeface="Calibri"/>
                <a:cs typeface="Calibri"/>
                <a:sym typeface="Calibri"/>
              </a:rPr>
              <a:t>Think of a compromise where both sides get something, they wanted.</a:t>
            </a:r>
            <a:endParaRPr/>
          </a:p>
          <a:p>
            <a:pPr marL="342900" marR="0" lvl="0" indent="-342900" algn="l" rtl="0">
              <a:spcBef>
                <a:spcPts val="0"/>
              </a:spcBef>
              <a:spcAft>
                <a:spcPts val="0"/>
              </a:spcAft>
              <a:buClr>
                <a:schemeClr val="dk1"/>
              </a:buClr>
              <a:buSzPts val="1800"/>
              <a:buFont typeface="Calibri"/>
              <a:buAutoNum type="arabicPeriod"/>
            </a:pPr>
            <a:r>
              <a:rPr lang="en-US" sz="1800">
                <a:solidFill>
                  <a:schemeClr val="dk1"/>
                </a:solidFill>
                <a:latin typeface="Calibri"/>
                <a:ea typeface="Calibri"/>
                <a:cs typeface="Calibri"/>
                <a:sym typeface="Calibri"/>
              </a:rPr>
              <a:t>Apologize if you regret a hurt you may have caused.</a:t>
            </a:r>
            <a:endParaRPr/>
          </a:p>
          <a:p>
            <a:pPr marL="342900" marR="0" lvl="0" indent="-342900" algn="l" rtl="0">
              <a:spcBef>
                <a:spcPts val="0"/>
              </a:spcBef>
              <a:spcAft>
                <a:spcPts val="0"/>
              </a:spcAft>
              <a:buClr>
                <a:schemeClr val="dk1"/>
              </a:buClr>
              <a:buSzPts val="1800"/>
              <a:buFont typeface="Calibri"/>
              <a:buAutoNum type="arabicPeriod"/>
            </a:pPr>
            <a:r>
              <a:rPr lang="en-US" sz="1800">
                <a:solidFill>
                  <a:schemeClr val="dk1"/>
                </a:solidFill>
                <a:latin typeface="Calibri"/>
                <a:ea typeface="Calibri"/>
                <a:cs typeface="Calibri"/>
                <a:sym typeface="Calibri"/>
              </a:rPr>
              <a:t>Decide to disagree.</a:t>
            </a:r>
            <a:endParaRPr/>
          </a:p>
          <a:p>
            <a:pPr marL="342900" marR="0" lvl="0" indent="-342900" algn="l" rtl="0">
              <a:spcBef>
                <a:spcPts val="0"/>
              </a:spcBef>
              <a:spcAft>
                <a:spcPts val="0"/>
              </a:spcAft>
              <a:buClr>
                <a:schemeClr val="dk1"/>
              </a:buClr>
              <a:buSzPts val="1800"/>
              <a:buFont typeface="Calibri"/>
              <a:buAutoNum type="arabicPeriod"/>
            </a:pPr>
            <a:r>
              <a:rPr lang="en-US" sz="1800">
                <a:solidFill>
                  <a:schemeClr val="dk1"/>
                </a:solidFill>
                <a:latin typeface="Calibri"/>
                <a:ea typeface="Calibri"/>
                <a:cs typeface="Calibri"/>
                <a:sym typeface="Calibri"/>
              </a:rPr>
              <a:t>Take a time out and talk about it later.</a:t>
            </a:r>
            <a:endParaRPr/>
          </a:p>
          <a:p>
            <a:pPr marL="342900" marR="0" lvl="0" indent="-342900" algn="l" rtl="0">
              <a:spcBef>
                <a:spcPts val="0"/>
              </a:spcBef>
              <a:spcAft>
                <a:spcPts val="0"/>
              </a:spcAft>
              <a:buClr>
                <a:schemeClr val="dk1"/>
              </a:buClr>
              <a:buSzPts val="1800"/>
              <a:buFont typeface="Calibri"/>
              <a:buAutoNum type="arabicPeriod"/>
            </a:pPr>
            <a:r>
              <a:rPr lang="en-US" sz="1800">
                <a:solidFill>
                  <a:schemeClr val="dk1"/>
                </a:solidFill>
                <a:latin typeface="Calibri"/>
                <a:ea typeface="Calibri"/>
                <a:cs typeface="Calibri"/>
                <a:sym typeface="Calibri"/>
              </a:rPr>
              <a:t>Other?</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Google Shape;99;p4"/>
          <p:cNvSpPr txBox="1"/>
          <p:nvPr/>
        </p:nvSpPr>
        <p:spPr>
          <a:xfrm>
            <a:off x="175118" y="58846"/>
            <a:ext cx="11871108" cy="674030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b="1">
                <a:solidFill>
                  <a:schemeClr val="dk1"/>
                </a:solidFill>
                <a:latin typeface="Calibri"/>
                <a:ea typeface="Calibri"/>
                <a:cs typeface="Calibri"/>
                <a:sym typeface="Calibri"/>
              </a:rPr>
              <a:t>Group D</a:t>
            </a:r>
            <a:endParaRPr/>
          </a:p>
          <a:p>
            <a:pPr marL="0" marR="0" lvl="0" indent="0" algn="ctr" rtl="0">
              <a:spcBef>
                <a:spcPts val="0"/>
              </a:spcBef>
              <a:spcAft>
                <a:spcPts val="0"/>
              </a:spcAft>
              <a:buNone/>
            </a:pPr>
            <a:r>
              <a:rPr lang="en-US" sz="1800" b="1">
                <a:solidFill>
                  <a:schemeClr val="dk1"/>
                </a:solidFill>
                <a:latin typeface="Calibri"/>
                <a:ea typeface="Calibri"/>
                <a:cs typeface="Calibri"/>
                <a:sym typeface="Calibri"/>
              </a:rPr>
              <a:t>Conflict with Peers</a:t>
            </a:r>
            <a:endParaRPr/>
          </a:p>
          <a:p>
            <a:pPr marL="0" marR="0" lvl="0" indent="0" algn="ctr" rtl="0">
              <a:spcBef>
                <a:spcPts val="0"/>
              </a:spcBef>
              <a:spcAft>
                <a:spcPts val="0"/>
              </a:spcAft>
              <a:buNone/>
            </a:pPr>
            <a:endParaRPr sz="1800">
              <a:solidFill>
                <a:schemeClr val="dk1"/>
              </a:solidFill>
              <a:latin typeface="Calibri"/>
              <a:ea typeface="Calibri"/>
              <a:cs typeface="Calibri"/>
              <a:sym typeface="Calibri"/>
            </a:endParaRPr>
          </a:p>
          <a:p>
            <a:pPr marL="0" marR="0" lvl="0" indent="0" algn="l" rtl="0">
              <a:spcBef>
                <a:spcPts val="0"/>
              </a:spcBef>
              <a:spcAft>
                <a:spcPts val="0"/>
              </a:spcAft>
              <a:buNone/>
            </a:pPr>
            <a:r>
              <a:rPr lang="en-US" sz="1800">
                <a:solidFill>
                  <a:schemeClr val="dk1"/>
                </a:solidFill>
                <a:latin typeface="Calibri"/>
                <a:ea typeface="Calibri"/>
                <a:cs typeface="Calibri"/>
                <a:sym typeface="Calibri"/>
              </a:rPr>
              <a:t>Jesse presents her argument for a writing assignment during her online class.  Later, one of her classmates questions her ideas and facts on social media, she responds, providing more reasons for her point of view.  Other classmates join in the dialogue and start taking sides.  The comments go back and forth but eventually classmates start using put downs and offensive language to express their disagreement.   </a:t>
            </a:r>
            <a:endParaRPr/>
          </a:p>
          <a:p>
            <a:pPr marL="0" marR="0" lvl="0" indent="0" algn="ctr" rtl="0">
              <a:spcBef>
                <a:spcPts val="0"/>
              </a:spcBef>
              <a:spcAft>
                <a:spcPts val="0"/>
              </a:spcAft>
              <a:buNone/>
            </a:pPr>
            <a:endParaRPr sz="1800">
              <a:solidFill>
                <a:schemeClr val="dk1"/>
              </a:solidFill>
              <a:latin typeface="Calibri"/>
              <a:ea typeface="Calibri"/>
              <a:cs typeface="Calibri"/>
              <a:sym typeface="Calibri"/>
            </a:endParaRPr>
          </a:p>
          <a:p>
            <a:pPr marL="0" marR="0" lvl="0" indent="0" algn="l" rtl="0">
              <a:spcBef>
                <a:spcPts val="0"/>
              </a:spcBef>
              <a:spcAft>
                <a:spcPts val="0"/>
              </a:spcAft>
              <a:buNone/>
            </a:pPr>
            <a:r>
              <a:rPr lang="en-US" sz="1800">
                <a:solidFill>
                  <a:schemeClr val="dk1"/>
                </a:solidFill>
                <a:latin typeface="Calibri"/>
                <a:ea typeface="Calibri"/>
                <a:cs typeface="Calibri"/>
                <a:sym typeface="Calibri"/>
              </a:rPr>
              <a:t>How do you think those wishing to debate the issue with their classmates feel about the put downs and offensive language being added?</a:t>
            </a:r>
            <a:endParaRPr/>
          </a:p>
          <a:p>
            <a:pPr marL="0" marR="0" lvl="0" indent="0" algn="l" rtl="0">
              <a:spcBef>
                <a:spcPts val="0"/>
              </a:spcBef>
              <a:spcAft>
                <a:spcPts val="0"/>
              </a:spcAft>
              <a:buNone/>
            </a:pPr>
            <a:endParaRPr sz="1800">
              <a:solidFill>
                <a:schemeClr val="dk1"/>
              </a:solidFill>
              <a:latin typeface="Calibri"/>
              <a:ea typeface="Calibri"/>
              <a:cs typeface="Calibri"/>
              <a:sym typeface="Calibri"/>
            </a:endParaRPr>
          </a:p>
          <a:p>
            <a:pPr marL="0" marR="0" lvl="0" indent="0" algn="l" rtl="0">
              <a:spcBef>
                <a:spcPts val="0"/>
              </a:spcBef>
              <a:spcAft>
                <a:spcPts val="0"/>
              </a:spcAft>
              <a:buNone/>
            </a:pPr>
            <a:r>
              <a:rPr lang="en-US" sz="1800">
                <a:solidFill>
                  <a:schemeClr val="dk1"/>
                </a:solidFill>
                <a:latin typeface="Calibri"/>
                <a:ea typeface="Calibri"/>
                <a:cs typeface="Calibri"/>
                <a:sym typeface="Calibri"/>
              </a:rPr>
              <a:t>What evidence indicates the interaction is becoming aggressive?</a:t>
            </a:r>
            <a:endParaRPr/>
          </a:p>
          <a:p>
            <a:pPr marL="0" marR="0" lvl="0" indent="0" algn="l" rtl="0">
              <a:spcBef>
                <a:spcPts val="0"/>
              </a:spcBef>
              <a:spcAft>
                <a:spcPts val="0"/>
              </a:spcAft>
              <a:buNone/>
            </a:pPr>
            <a:endParaRPr sz="1800">
              <a:solidFill>
                <a:schemeClr val="dk1"/>
              </a:solidFill>
              <a:latin typeface="Calibri"/>
              <a:ea typeface="Calibri"/>
              <a:cs typeface="Calibri"/>
              <a:sym typeface="Calibri"/>
            </a:endParaRPr>
          </a:p>
          <a:p>
            <a:pPr marL="0" marR="0" lvl="0" indent="0" algn="l" rtl="0">
              <a:spcBef>
                <a:spcPts val="0"/>
              </a:spcBef>
              <a:spcAft>
                <a:spcPts val="0"/>
              </a:spcAft>
              <a:buNone/>
            </a:pPr>
            <a:r>
              <a:rPr lang="en-US" sz="1800">
                <a:solidFill>
                  <a:schemeClr val="dk1"/>
                </a:solidFill>
                <a:latin typeface="Calibri"/>
                <a:ea typeface="Calibri"/>
                <a:cs typeface="Calibri"/>
                <a:sym typeface="Calibri"/>
              </a:rPr>
              <a:t>Which conflict resolution strategy do you think could best de-escalate the aggression and restore peace?</a:t>
            </a:r>
            <a:endParaRPr/>
          </a:p>
          <a:p>
            <a:pPr marL="0" marR="0" lvl="0" indent="0" algn="l" rtl="0">
              <a:spcBef>
                <a:spcPts val="0"/>
              </a:spcBef>
              <a:spcAft>
                <a:spcPts val="0"/>
              </a:spcAft>
              <a:buNone/>
            </a:pPr>
            <a:endParaRPr sz="1800">
              <a:solidFill>
                <a:schemeClr val="dk1"/>
              </a:solidFill>
              <a:latin typeface="Calibri"/>
              <a:ea typeface="Calibri"/>
              <a:cs typeface="Calibri"/>
              <a:sym typeface="Calibri"/>
            </a:endParaRPr>
          </a:p>
          <a:p>
            <a:pPr marL="0" marR="0" lvl="0" indent="0" algn="l" rtl="0">
              <a:spcBef>
                <a:spcPts val="0"/>
              </a:spcBef>
              <a:spcAft>
                <a:spcPts val="0"/>
              </a:spcAft>
              <a:buNone/>
            </a:pPr>
            <a:r>
              <a:rPr lang="en-US" sz="1800" b="1">
                <a:solidFill>
                  <a:schemeClr val="dk1"/>
                </a:solidFill>
                <a:latin typeface="Calibri"/>
                <a:ea typeface="Calibri"/>
                <a:cs typeface="Calibri"/>
                <a:sym typeface="Calibri"/>
              </a:rPr>
              <a:t>Possible Solutions:</a:t>
            </a:r>
            <a:endParaRPr/>
          </a:p>
          <a:p>
            <a:pPr marL="342900" marR="0" lvl="0" indent="-342900" algn="l" rtl="0">
              <a:spcBef>
                <a:spcPts val="0"/>
              </a:spcBef>
              <a:spcAft>
                <a:spcPts val="0"/>
              </a:spcAft>
              <a:buClr>
                <a:schemeClr val="dk1"/>
              </a:buClr>
              <a:buSzPts val="1800"/>
              <a:buFont typeface="Calibri"/>
              <a:buAutoNum type="arabicPeriod"/>
            </a:pPr>
            <a:r>
              <a:rPr lang="en-US" sz="1800">
                <a:solidFill>
                  <a:schemeClr val="dk1"/>
                </a:solidFill>
                <a:latin typeface="Calibri"/>
                <a:ea typeface="Calibri"/>
                <a:cs typeface="Calibri"/>
                <a:sym typeface="Calibri"/>
              </a:rPr>
              <a:t>Use and “I” messages such as “I feel ______ When you______.  I would like for you to____________.</a:t>
            </a:r>
            <a:endParaRPr/>
          </a:p>
          <a:p>
            <a:pPr marL="342900" marR="0" lvl="0" indent="-342900" algn="l" rtl="0">
              <a:spcBef>
                <a:spcPts val="0"/>
              </a:spcBef>
              <a:spcAft>
                <a:spcPts val="0"/>
              </a:spcAft>
              <a:buClr>
                <a:schemeClr val="dk1"/>
              </a:buClr>
              <a:buSzPts val="1800"/>
              <a:buFont typeface="Calibri"/>
              <a:buAutoNum type="arabicPeriod"/>
            </a:pPr>
            <a:r>
              <a:rPr lang="en-US" sz="1800">
                <a:solidFill>
                  <a:schemeClr val="dk1"/>
                </a:solidFill>
                <a:latin typeface="Calibri"/>
                <a:ea typeface="Calibri"/>
                <a:cs typeface="Calibri"/>
                <a:sym typeface="Calibri"/>
              </a:rPr>
              <a:t>Keep a calm voice, listen and restate what they are saying.</a:t>
            </a:r>
            <a:endParaRPr/>
          </a:p>
          <a:p>
            <a:pPr marL="342900" marR="0" lvl="0" indent="-342900" algn="l" rtl="0">
              <a:spcBef>
                <a:spcPts val="0"/>
              </a:spcBef>
              <a:spcAft>
                <a:spcPts val="0"/>
              </a:spcAft>
              <a:buClr>
                <a:schemeClr val="dk1"/>
              </a:buClr>
              <a:buSzPts val="1800"/>
              <a:buFont typeface="Calibri"/>
              <a:buAutoNum type="arabicPeriod"/>
            </a:pPr>
            <a:r>
              <a:rPr lang="en-US" sz="1800">
                <a:solidFill>
                  <a:schemeClr val="dk1"/>
                </a:solidFill>
                <a:latin typeface="Calibri"/>
                <a:ea typeface="Calibri"/>
                <a:cs typeface="Calibri"/>
                <a:sym typeface="Calibri"/>
              </a:rPr>
              <a:t>Ask questions to clarify their point of view.</a:t>
            </a:r>
            <a:endParaRPr/>
          </a:p>
          <a:p>
            <a:pPr marL="342900" marR="0" lvl="0" indent="-342900" algn="l" rtl="0">
              <a:spcBef>
                <a:spcPts val="0"/>
              </a:spcBef>
              <a:spcAft>
                <a:spcPts val="0"/>
              </a:spcAft>
              <a:buClr>
                <a:schemeClr val="dk1"/>
              </a:buClr>
              <a:buSzPts val="1800"/>
              <a:buFont typeface="Calibri"/>
              <a:buAutoNum type="arabicPeriod"/>
            </a:pPr>
            <a:r>
              <a:rPr lang="en-US" sz="1800">
                <a:solidFill>
                  <a:schemeClr val="dk1"/>
                </a:solidFill>
                <a:latin typeface="Calibri"/>
                <a:ea typeface="Calibri"/>
                <a:cs typeface="Calibri"/>
                <a:sym typeface="Calibri"/>
              </a:rPr>
              <a:t>Think of a compromise where both sides get something, they wanted.</a:t>
            </a:r>
            <a:endParaRPr/>
          </a:p>
          <a:p>
            <a:pPr marL="342900" marR="0" lvl="0" indent="-342900" algn="l" rtl="0">
              <a:spcBef>
                <a:spcPts val="0"/>
              </a:spcBef>
              <a:spcAft>
                <a:spcPts val="0"/>
              </a:spcAft>
              <a:buClr>
                <a:schemeClr val="dk1"/>
              </a:buClr>
              <a:buSzPts val="1800"/>
              <a:buFont typeface="Calibri"/>
              <a:buAutoNum type="arabicPeriod"/>
            </a:pPr>
            <a:r>
              <a:rPr lang="en-US" sz="1800">
                <a:solidFill>
                  <a:schemeClr val="dk1"/>
                </a:solidFill>
                <a:latin typeface="Calibri"/>
                <a:ea typeface="Calibri"/>
                <a:cs typeface="Calibri"/>
                <a:sym typeface="Calibri"/>
              </a:rPr>
              <a:t>Apologize if you regret a hurt you may have caused.</a:t>
            </a:r>
            <a:endParaRPr/>
          </a:p>
          <a:p>
            <a:pPr marL="342900" marR="0" lvl="0" indent="-342900" algn="l" rtl="0">
              <a:spcBef>
                <a:spcPts val="0"/>
              </a:spcBef>
              <a:spcAft>
                <a:spcPts val="0"/>
              </a:spcAft>
              <a:buClr>
                <a:schemeClr val="dk1"/>
              </a:buClr>
              <a:buSzPts val="1800"/>
              <a:buFont typeface="Calibri"/>
              <a:buAutoNum type="arabicPeriod"/>
            </a:pPr>
            <a:r>
              <a:rPr lang="en-US" sz="1800">
                <a:solidFill>
                  <a:schemeClr val="dk1"/>
                </a:solidFill>
                <a:latin typeface="Calibri"/>
                <a:ea typeface="Calibri"/>
                <a:cs typeface="Calibri"/>
                <a:sym typeface="Calibri"/>
              </a:rPr>
              <a:t>Decide to disagree.</a:t>
            </a:r>
            <a:endParaRPr/>
          </a:p>
          <a:p>
            <a:pPr marL="342900" marR="0" lvl="0" indent="-342900" algn="l" rtl="0">
              <a:spcBef>
                <a:spcPts val="0"/>
              </a:spcBef>
              <a:spcAft>
                <a:spcPts val="0"/>
              </a:spcAft>
              <a:buClr>
                <a:schemeClr val="dk1"/>
              </a:buClr>
              <a:buSzPts val="1800"/>
              <a:buFont typeface="Calibri"/>
              <a:buAutoNum type="arabicPeriod"/>
            </a:pPr>
            <a:r>
              <a:rPr lang="en-US" sz="1800">
                <a:solidFill>
                  <a:schemeClr val="dk1"/>
                </a:solidFill>
                <a:latin typeface="Calibri"/>
                <a:ea typeface="Calibri"/>
                <a:cs typeface="Calibri"/>
                <a:sym typeface="Calibri"/>
              </a:rPr>
              <a:t>Take a time out and talk about it later.</a:t>
            </a:r>
            <a:endParaRPr/>
          </a:p>
          <a:p>
            <a:pPr marL="342900" marR="0" lvl="0" indent="-342900" algn="l" rtl="0">
              <a:spcBef>
                <a:spcPts val="0"/>
              </a:spcBef>
              <a:spcAft>
                <a:spcPts val="0"/>
              </a:spcAft>
              <a:buClr>
                <a:schemeClr val="dk1"/>
              </a:buClr>
              <a:buSzPts val="1800"/>
              <a:buFont typeface="Calibri"/>
              <a:buAutoNum type="arabicPeriod"/>
            </a:pPr>
            <a:r>
              <a:rPr lang="en-US" sz="1800">
                <a:solidFill>
                  <a:schemeClr val="dk1"/>
                </a:solidFill>
                <a:latin typeface="Calibri"/>
                <a:ea typeface="Calibri"/>
                <a:cs typeface="Calibri"/>
                <a:sym typeface="Calibri"/>
              </a:rPr>
              <a:t>Other?</a:t>
            </a: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5"/>
          <p:cNvSpPr txBox="1"/>
          <p:nvPr/>
        </p:nvSpPr>
        <p:spPr>
          <a:xfrm>
            <a:off x="175118" y="58846"/>
            <a:ext cx="11871108" cy="618630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b="1">
                <a:solidFill>
                  <a:schemeClr val="dk1"/>
                </a:solidFill>
                <a:latin typeface="Calibri"/>
                <a:ea typeface="Calibri"/>
                <a:cs typeface="Calibri"/>
                <a:sym typeface="Calibri"/>
              </a:rPr>
              <a:t>Group E</a:t>
            </a:r>
            <a:endParaRPr/>
          </a:p>
          <a:p>
            <a:pPr marL="0" marR="0" lvl="0" indent="0" algn="ctr" rtl="0">
              <a:spcBef>
                <a:spcPts val="0"/>
              </a:spcBef>
              <a:spcAft>
                <a:spcPts val="0"/>
              </a:spcAft>
              <a:buNone/>
            </a:pPr>
            <a:r>
              <a:rPr lang="en-US" sz="1800" b="1">
                <a:solidFill>
                  <a:schemeClr val="dk1"/>
                </a:solidFill>
                <a:latin typeface="Calibri"/>
                <a:ea typeface="Calibri"/>
                <a:cs typeface="Calibri"/>
                <a:sym typeface="Calibri"/>
              </a:rPr>
              <a:t>Conflict with a Teacher</a:t>
            </a:r>
            <a:endParaRPr/>
          </a:p>
          <a:p>
            <a:pPr marL="0" marR="0" lvl="0" indent="0" algn="ctr" rtl="0">
              <a:spcBef>
                <a:spcPts val="0"/>
              </a:spcBef>
              <a:spcAft>
                <a:spcPts val="0"/>
              </a:spcAft>
              <a:buNone/>
            </a:pPr>
            <a:endParaRPr sz="1800">
              <a:solidFill>
                <a:schemeClr val="dk1"/>
              </a:solidFill>
              <a:latin typeface="Calibri"/>
              <a:ea typeface="Calibri"/>
              <a:cs typeface="Calibri"/>
              <a:sym typeface="Calibri"/>
            </a:endParaRPr>
          </a:p>
          <a:p>
            <a:pPr marL="0" marR="0" lvl="0" indent="0" algn="l" rtl="0">
              <a:spcBef>
                <a:spcPts val="0"/>
              </a:spcBef>
              <a:spcAft>
                <a:spcPts val="0"/>
              </a:spcAft>
              <a:buNone/>
            </a:pPr>
            <a:r>
              <a:rPr lang="en-US" sz="1800">
                <a:solidFill>
                  <a:schemeClr val="dk1"/>
                </a:solidFill>
                <a:latin typeface="Calibri"/>
                <a:ea typeface="Calibri"/>
                <a:cs typeface="Calibri"/>
                <a:sym typeface="Calibri"/>
              </a:rPr>
              <a:t>The teacher passed back the student’s papers during class.  Carlos got a C on his paper and feels he should have received a higher grade.  He raises his hand and inquires about his grade.  The teacher reminds Carlos of the criteria for grading.  Carlos still disagrees and makes an insulting remark and flashes the middle finger.</a:t>
            </a:r>
            <a:endParaRPr/>
          </a:p>
          <a:p>
            <a:pPr marL="0" marR="0" lvl="0" indent="0" algn="ctr" rtl="0">
              <a:spcBef>
                <a:spcPts val="0"/>
              </a:spcBef>
              <a:spcAft>
                <a:spcPts val="0"/>
              </a:spcAft>
              <a:buNone/>
            </a:pPr>
            <a:endParaRPr sz="1800">
              <a:solidFill>
                <a:schemeClr val="dk1"/>
              </a:solidFill>
              <a:latin typeface="Calibri"/>
              <a:ea typeface="Calibri"/>
              <a:cs typeface="Calibri"/>
              <a:sym typeface="Calibri"/>
            </a:endParaRPr>
          </a:p>
          <a:p>
            <a:pPr marL="0" marR="0" lvl="0" indent="0" algn="l" rtl="0">
              <a:spcBef>
                <a:spcPts val="0"/>
              </a:spcBef>
              <a:spcAft>
                <a:spcPts val="0"/>
              </a:spcAft>
              <a:buNone/>
            </a:pPr>
            <a:r>
              <a:rPr lang="en-US" sz="1800">
                <a:solidFill>
                  <a:schemeClr val="dk1"/>
                </a:solidFill>
                <a:latin typeface="Calibri"/>
                <a:ea typeface="Calibri"/>
                <a:cs typeface="Calibri"/>
                <a:sym typeface="Calibri"/>
              </a:rPr>
              <a:t>How do you think the class feels witnessing this interaction?</a:t>
            </a:r>
            <a:endParaRPr/>
          </a:p>
          <a:p>
            <a:pPr marL="0" marR="0" lvl="0" indent="0" algn="l" rtl="0">
              <a:spcBef>
                <a:spcPts val="0"/>
              </a:spcBef>
              <a:spcAft>
                <a:spcPts val="0"/>
              </a:spcAft>
              <a:buNone/>
            </a:pPr>
            <a:endParaRPr sz="1800">
              <a:solidFill>
                <a:schemeClr val="dk1"/>
              </a:solidFill>
              <a:latin typeface="Calibri"/>
              <a:ea typeface="Calibri"/>
              <a:cs typeface="Calibri"/>
              <a:sym typeface="Calibri"/>
            </a:endParaRPr>
          </a:p>
          <a:p>
            <a:pPr marL="0" marR="0" lvl="0" indent="0" algn="l" rtl="0">
              <a:spcBef>
                <a:spcPts val="0"/>
              </a:spcBef>
              <a:spcAft>
                <a:spcPts val="0"/>
              </a:spcAft>
              <a:buNone/>
            </a:pPr>
            <a:r>
              <a:rPr lang="en-US" sz="1800">
                <a:solidFill>
                  <a:schemeClr val="dk1"/>
                </a:solidFill>
                <a:latin typeface="Calibri"/>
                <a:ea typeface="Calibri"/>
                <a:cs typeface="Calibri"/>
                <a:sym typeface="Calibri"/>
              </a:rPr>
              <a:t>What evidence indicates the interaction is becoming aggressive?</a:t>
            </a:r>
            <a:endParaRPr/>
          </a:p>
          <a:p>
            <a:pPr marL="0" marR="0" lvl="0" indent="0" algn="l" rtl="0">
              <a:spcBef>
                <a:spcPts val="0"/>
              </a:spcBef>
              <a:spcAft>
                <a:spcPts val="0"/>
              </a:spcAft>
              <a:buNone/>
            </a:pPr>
            <a:endParaRPr sz="1800">
              <a:solidFill>
                <a:schemeClr val="dk1"/>
              </a:solidFill>
              <a:latin typeface="Calibri"/>
              <a:ea typeface="Calibri"/>
              <a:cs typeface="Calibri"/>
              <a:sym typeface="Calibri"/>
            </a:endParaRPr>
          </a:p>
          <a:p>
            <a:pPr marL="0" marR="0" lvl="0" indent="0" algn="l" rtl="0">
              <a:spcBef>
                <a:spcPts val="0"/>
              </a:spcBef>
              <a:spcAft>
                <a:spcPts val="0"/>
              </a:spcAft>
              <a:buNone/>
            </a:pPr>
            <a:r>
              <a:rPr lang="en-US" sz="1800">
                <a:solidFill>
                  <a:schemeClr val="dk1"/>
                </a:solidFill>
                <a:latin typeface="Calibri"/>
                <a:ea typeface="Calibri"/>
                <a:cs typeface="Calibri"/>
                <a:sym typeface="Calibri"/>
              </a:rPr>
              <a:t>Which conflict resolution strategy do you think could best de-escalate the aggression and restore peace?</a:t>
            </a:r>
            <a:endParaRPr/>
          </a:p>
          <a:p>
            <a:pPr marL="0" marR="0" lvl="0" indent="0" algn="l" rtl="0">
              <a:spcBef>
                <a:spcPts val="0"/>
              </a:spcBef>
              <a:spcAft>
                <a:spcPts val="0"/>
              </a:spcAft>
              <a:buNone/>
            </a:pPr>
            <a:endParaRPr sz="1800">
              <a:solidFill>
                <a:schemeClr val="dk1"/>
              </a:solidFill>
              <a:latin typeface="Calibri"/>
              <a:ea typeface="Calibri"/>
              <a:cs typeface="Calibri"/>
              <a:sym typeface="Calibri"/>
            </a:endParaRPr>
          </a:p>
          <a:p>
            <a:pPr marL="0" marR="0" lvl="0" indent="0" algn="l" rtl="0">
              <a:spcBef>
                <a:spcPts val="0"/>
              </a:spcBef>
              <a:spcAft>
                <a:spcPts val="0"/>
              </a:spcAft>
              <a:buNone/>
            </a:pPr>
            <a:r>
              <a:rPr lang="en-US" sz="1800" b="1">
                <a:solidFill>
                  <a:schemeClr val="dk1"/>
                </a:solidFill>
                <a:latin typeface="Calibri"/>
                <a:ea typeface="Calibri"/>
                <a:cs typeface="Calibri"/>
                <a:sym typeface="Calibri"/>
              </a:rPr>
              <a:t>Possible Solutions:</a:t>
            </a:r>
            <a:endParaRPr/>
          </a:p>
          <a:p>
            <a:pPr marL="342900" marR="0" lvl="0" indent="-342900" algn="l" rtl="0">
              <a:spcBef>
                <a:spcPts val="0"/>
              </a:spcBef>
              <a:spcAft>
                <a:spcPts val="0"/>
              </a:spcAft>
              <a:buClr>
                <a:schemeClr val="dk1"/>
              </a:buClr>
              <a:buSzPts val="1800"/>
              <a:buFont typeface="Calibri"/>
              <a:buAutoNum type="arabicPeriod"/>
            </a:pPr>
            <a:r>
              <a:rPr lang="en-US" sz="1800">
                <a:solidFill>
                  <a:schemeClr val="dk1"/>
                </a:solidFill>
                <a:latin typeface="Calibri"/>
                <a:ea typeface="Calibri"/>
                <a:cs typeface="Calibri"/>
                <a:sym typeface="Calibri"/>
              </a:rPr>
              <a:t>Use and “I” messages such as “I feel ______ When you______.  I would like for you to____________.</a:t>
            </a:r>
            <a:endParaRPr/>
          </a:p>
          <a:p>
            <a:pPr marL="342900" marR="0" lvl="0" indent="-342900" algn="l" rtl="0">
              <a:spcBef>
                <a:spcPts val="0"/>
              </a:spcBef>
              <a:spcAft>
                <a:spcPts val="0"/>
              </a:spcAft>
              <a:buClr>
                <a:schemeClr val="dk1"/>
              </a:buClr>
              <a:buSzPts val="1800"/>
              <a:buFont typeface="Calibri"/>
              <a:buAutoNum type="arabicPeriod"/>
            </a:pPr>
            <a:r>
              <a:rPr lang="en-US" sz="1800">
                <a:solidFill>
                  <a:schemeClr val="dk1"/>
                </a:solidFill>
                <a:latin typeface="Calibri"/>
                <a:ea typeface="Calibri"/>
                <a:cs typeface="Calibri"/>
                <a:sym typeface="Calibri"/>
              </a:rPr>
              <a:t>Keep a calm voice, listen and restate what they are saying.</a:t>
            </a:r>
            <a:endParaRPr/>
          </a:p>
          <a:p>
            <a:pPr marL="342900" marR="0" lvl="0" indent="-342900" algn="l" rtl="0">
              <a:spcBef>
                <a:spcPts val="0"/>
              </a:spcBef>
              <a:spcAft>
                <a:spcPts val="0"/>
              </a:spcAft>
              <a:buClr>
                <a:schemeClr val="dk1"/>
              </a:buClr>
              <a:buSzPts val="1800"/>
              <a:buFont typeface="Calibri"/>
              <a:buAutoNum type="arabicPeriod"/>
            </a:pPr>
            <a:r>
              <a:rPr lang="en-US" sz="1800">
                <a:solidFill>
                  <a:schemeClr val="dk1"/>
                </a:solidFill>
                <a:latin typeface="Calibri"/>
                <a:ea typeface="Calibri"/>
                <a:cs typeface="Calibri"/>
                <a:sym typeface="Calibri"/>
              </a:rPr>
              <a:t>Ask questions to clarify their point of view.</a:t>
            </a:r>
            <a:endParaRPr/>
          </a:p>
          <a:p>
            <a:pPr marL="342900" marR="0" lvl="0" indent="-342900" algn="l" rtl="0">
              <a:spcBef>
                <a:spcPts val="0"/>
              </a:spcBef>
              <a:spcAft>
                <a:spcPts val="0"/>
              </a:spcAft>
              <a:buClr>
                <a:schemeClr val="dk1"/>
              </a:buClr>
              <a:buSzPts val="1800"/>
              <a:buFont typeface="Calibri"/>
              <a:buAutoNum type="arabicPeriod"/>
            </a:pPr>
            <a:r>
              <a:rPr lang="en-US" sz="1800">
                <a:solidFill>
                  <a:schemeClr val="dk1"/>
                </a:solidFill>
                <a:latin typeface="Calibri"/>
                <a:ea typeface="Calibri"/>
                <a:cs typeface="Calibri"/>
                <a:sym typeface="Calibri"/>
              </a:rPr>
              <a:t>Think of a compromise where both sides get something, they wanted.</a:t>
            </a:r>
            <a:endParaRPr/>
          </a:p>
          <a:p>
            <a:pPr marL="342900" marR="0" lvl="0" indent="-342900" algn="l" rtl="0">
              <a:spcBef>
                <a:spcPts val="0"/>
              </a:spcBef>
              <a:spcAft>
                <a:spcPts val="0"/>
              </a:spcAft>
              <a:buClr>
                <a:schemeClr val="dk1"/>
              </a:buClr>
              <a:buSzPts val="1800"/>
              <a:buFont typeface="Calibri"/>
              <a:buAutoNum type="arabicPeriod"/>
            </a:pPr>
            <a:r>
              <a:rPr lang="en-US" sz="1800">
                <a:solidFill>
                  <a:schemeClr val="dk1"/>
                </a:solidFill>
                <a:latin typeface="Calibri"/>
                <a:ea typeface="Calibri"/>
                <a:cs typeface="Calibri"/>
                <a:sym typeface="Calibri"/>
              </a:rPr>
              <a:t>Apologize if you regret a hurt you may have caused.</a:t>
            </a:r>
            <a:endParaRPr/>
          </a:p>
          <a:p>
            <a:pPr marL="342900" marR="0" lvl="0" indent="-342900" algn="l" rtl="0">
              <a:spcBef>
                <a:spcPts val="0"/>
              </a:spcBef>
              <a:spcAft>
                <a:spcPts val="0"/>
              </a:spcAft>
              <a:buClr>
                <a:schemeClr val="dk1"/>
              </a:buClr>
              <a:buSzPts val="1800"/>
              <a:buFont typeface="Calibri"/>
              <a:buAutoNum type="arabicPeriod"/>
            </a:pPr>
            <a:r>
              <a:rPr lang="en-US" sz="1800">
                <a:solidFill>
                  <a:schemeClr val="dk1"/>
                </a:solidFill>
                <a:latin typeface="Calibri"/>
                <a:ea typeface="Calibri"/>
                <a:cs typeface="Calibri"/>
                <a:sym typeface="Calibri"/>
              </a:rPr>
              <a:t>Decide to disagree.</a:t>
            </a:r>
            <a:endParaRPr/>
          </a:p>
          <a:p>
            <a:pPr marL="342900" marR="0" lvl="0" indent="-342900" algn="l" rtl="0">
              <a:spcBef>
                <a:spcPts val="0"/>
              </a:spcBef>
              <a:spcAft>
                <a:spcPts val="0"/>
              </a:spcAft>
              <a:buClr>
                <a:schemeClr val="dk1"/>
              </a:buClr>
              <a:buSzPts val="1800"/>
              <a:buFont typeface="Calibri"/>
              <a:buAutoNum type="arabicPeriod"/>
            </a:pPr>
            <a:r>
              <a:rPr lang="en-US" sz="1800">
                <a:solidFill>
                  <a:schemeClr val="dk1"/>
                </a:solidFill>
                <a:latin typeface="Calibri"/>
                <a:ea typeface="Calibri"/>
                <a:cs typeface="Calibri"/>
                <a:sym typeface="Calibri"/>
              </a:rPr>
              <a:t>Take a time out and talk about it later.</a:t>
            </a:r>
            <a:endParaRPr/>
          </a:p>
          <a:p>
            <a:pPr marL="342900" marR="0" lvl="0" indent="-342900" algn="l" rtl="0">
              <a:spcBef>
                <a:spcPts val="0"/>
              </a:spcBef>
              <a:spcAft>
                <a:spcPts val="0"/>
              </a:spcAft>
              <a:buClr>
                <a:schemeClr val="dk1"/>
              </a:buClr>
              <a:buSzPts val="1800"/>
              <a:buFont typeface="Calibri"/>
              <a:buAutoNum type="arabicPeriod"/>
            </a:pPr>
            <a:r>
              <a:rPr lang="en-US" sz="1800">
                <a:solidFill>
                  <a:schemeClr val="dk1"/>
                </a:solidFill>
                <a:latin typeface="Calibri"/>
                <a:ea typeface="Calibri"/>
                <a:cs typeface="Calibri"/>
                <a:sym typeface="Calibri"/>
              </a:rPr>
              <a:t>Other?</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p6"/>
          <p:cNvSpPr txBox="1"/>
          <p:nvPr/>
        </p:nvSpPr>
        <p:spPr>
          <a:xfrm>
            <a:off x="160446" y="106017"/>
            <a:ext cx="11871108" cy="590931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b="1">
                <a:solidFill>
                  <a:schemeClr val="dk1"/>
                </a:solidFill>
                <a:latin typeface="Calibri"/>
                <a:ea typeface="Calibri"/>
                <a:cs typeface="Calibri"/>
                <a:sym typeface="Calibri"/>
              </a:rPr>
              <a:t>Group F</a:t>
            </a:r>
            <a:endParaRPr/>
          </a:p>
          <a:p>
            <a:pPr marL="0" marR="0" lvl="0" indent="0" algn="ctr" rtl="0">
              <a:spcBef>
                <a:spcPts val="0"/>
              </a:spcBef>
              <a:spcAft>
                <a:spcPts val="0"/>
              </a:spcAft>
              <a:buNone/>
            </a:pPr>
            <a:r>
              <a:rPr lang="en-US" sz="1800" b="1">
                <a:solidFill>
                  <a:schemeClr val="dk1"/>
                </a:solidFill>
                <a:latin typeface="Calibri"/>
                <a:ea typeface="Calibri"/>
                <a:cs typeface="Calibri"/>
                <a:sym typeface="Calibri"/>
              </a:rPr>
              <a:t>Conflict with a Coach</a:t>
            </a:r>
            <a:endParaRPr/>
          </a:p>
          <a:p>
            <a:pPr marL="0" marR="0" lvl="0" indent="0" algn="ctr" rtl="0">
              <a:spcBef>
                <a:spcPts val="0"/>
              </a:spcBef>
              <a:spcAft>
                <a:spcPts val="0"/>
              </a:spcAft>
              <a:buNone/>
            </a:pPr>
            <a:endParaRPr sz="1800">
              <a:solidFill>
                <a:schemeClr val="dk1"/>
              </a:solidFill>
              <a:latin typeface="Calibri"/>
              <a:ea typeface="Calibri"/>
              <a:cs typeface="Calibri"/>
              <a:sym typeface="Calibri"/>
            </a:endParaRPr>
          </a:p>
          <a:p>
            <a:pPr marL="0" marR="0" lvl="0" indent="0" algn="l" rtl="0">
              <a:spcBef>
                <a:spcPts val="0"/>
              </a:spcBef>
              <a:spcAft>
                <a:spcPts val="0"/>
              </a:spcAft>
              <a:buNone/>
            </a:pPr>
            <a:r>
              <a:rPr lang="en-US" sz="1800">
                <a:solidFill>
                  <a:schemeClr val="dk1"/>
                </a:solidFill>
                <a:latin typeface="Calibri"/>
                <a:ea typeface="Calibri"/>
                <a:cs typeface="Calibri"/>
                <a:sym typeface="Calibri"/>
              </a:rPr>
              <a:t>During practice, the coach pulls Jasmine out of the scrimmage, but she argues with the coach to stay in the game.  The coach insists she takes a breather.  Jasmine gets into the coach’s face and demands to be put back in the scrimmage. </a:t>
            </a:r>
            <a:endParaRPr/>
          </a:p>
          <a:p>
            <a:pPr marL="0" marR="0" lvl="0" indent="0" algn="ctr" rtl="0">
              <a:spcBef>
                <a:spcPts val="0"/>
              </a:spcBef>
              <a:spcAft>
                <a:spcPts val="0"/>
              </a:spcAft>
              <a:buNone/>
            </a:pPr>
            <a:endParaRPr sz="1800">
              <a:solidFill>
                <a:schemeClr val="dk1"/>
              </a:solidFill>
              <a:latin typeface="Calibri"/>
              <a:ea typeface="Calibri"/>
              <a:cs typeface="Calibri"/>
              <a:sym typeface="Calibri"/>
            </a:endParaRPr>
          </a:p>
          <a:p>
            <a:pPr marL="0" marR="0" lvl="0" indent="0" algn="l" rtl="0">
              <a:spcBef>
                <a:spcPts val="0"/>
              </a:spcBef>
              <a:spcAft>
                <a:spcPts val="0"/>
              </a:spcAft>
              <a:buNone/>
            </a:pPr>
            <a:r>
              <a:rPr lang="en-US" sz="1800">
                <a:solidFill>
                  <a:schemeClr val="dk1"/>
                </a:solidFill>
                <a:latin typeface="Calibri"/>
                <a:ea typeface="Calibri"/>
                <a:cs typeface="Calibri"/>
                <a:sym typeface="Calibri"/>
              </a:rPr>
              <a:t>How do you think the team feels witnessing this interaction?</a:t>
            </a:r>
            <a:endParaRPr/>
          </a:p>
          <a:p>
            <a:pPr marL="0" marR="0" lvl="0" indent="0" algn="l" rtl="0">
              <a:spcBef>
                <a:spcPts val="0"/>
              </a:spcBef>
              <a:spcAft>
                <a:spcPts val="0"/>
              </a:spcAft>
              <a:buNone/>
            </a:pPr>
            <a:endParaRPr sz="1800">
              <a:solidFill>
                <a:schemeClr val="dk1"/>
              </a:solidFill>
              <a:latin typeface="Calibri"/>
              <a:ea typeface="Calibri"/>
              <a:cs typeface="Calibri"/>
              <a:sym typeface="Calibri"/>
            </a:endParaRPr>
          </a:p>
          <a:p>
            <a:pPr marL="0" marR="0" lvl="0" indent="0" algn="l" rtl="0">
              <a:spcBef>
                <a:spcPts val="0"/>
              </a:spcBef>
              <a:spcAft>
                <a:spcPts val="0"/>
              </a:spcAft>
              <a:buNone/>
            </a:pPr>
            <a:r>
              <a:rPr lang="en-US" sz="1800">
                <a:solidFill>
                  <a:schemeClr val="dk1"/>
                </a:solidFill>
                <a:latin typeface="Calibri"/>
                <a:ea typeface="Calibri"/>
                <a:cs typeface="Calibri"/>
                <a:sym typeface="Calibri"/>
              </a:rPr>
              <a:t>What evidence indicates the interaction is becoming aggressive?</a:t>
            </a:r>
            <a:endParaRPr/>
          </a:p>
          <a:p>
            <a:pPr marL="0" marR="0" lvl="0" indent="0" algn="l" rtl="0">
              <a:spcBef>
                <a:spcPts val="0"/>
              </a:spcBef>
              <a:spcAft>
                <a:spcPts val="0"/>
              </a:spcAft>
              <a:buNone/>
            </a:pPr>
            <a:endParaRPr sz="1800">
              <a:solidFill>
                <a:schemeClr val="dk1"/>
              </a:solidFill>
              <a:latin typeface="Calibri"/>
              <a:ea typeface="Calibri"/>
              <a:cs typeface="Calibri"/>
              <a:sym typeface="Calibri"/>
            </a:endParaRPr>
          </a:p>
          <a:p>
            <a:pPr marL="0" marR="0" lvl="0" indent="0" algn="l" rtl="0">
              <a:spcBef>
                <a:spcPts val="0"/>
              </a:spcBef>
              <a:spcAft>
                <a:spcPts val="0"/>
              </a:spcAft>
              <a:buNone/>
            </a:pPr>
            <a:r>
              <a:rPr lang="en-US" sz="1800">
                <a:solidFill>
                  <a:schemeClr val="dk1"/>
                </a:solidFill>
                <a:latin typeface="Calibri"/>
                <a:ea typeface="Calibri"/>
                <a:cs typeface="Calibri"/>
                <a:sym typeface="Calibri"/>
              </a:rPr>
              <a:t>Which conflict resolution strategy do you think could best de-escalate the aggression and restore peace?</a:t>
            </a:r>
            <a:endParaRPr/>
          </a:p>
          <a:p>
            <a:pPr marL="0" marR="0" lvl="0" indent="0" algn="l" rtl="0">
              <a:spcBef>
                <a:spcPts val="0"/>
              </a:spcBef>
              <a:spcAft>
                <a:spcPts val="0"/>
              </a:spcAft>
              <a:buNone/>
            </a:pPr>
            <a:endParaRPr sz="1800">
              <a:solidFill>
                <a:schemeClr val="dk1"/>
              </a:solidFill>
              <a:latin typeface="Calibri"/>
              <a:ea typeface="Calibri"/>
              <a:cs typeface="Calibri"/>
              <a:sym typeface="Calibri"/>
            </a:endParaRPr>
          </a:p>
          <a:p>
            <a:pPr marL="0" marR="0" lvl="0" indent="0" algn="l" rtl="0">
              <a:spcBef>
                <a:spcPts val="0"/>
              </a:spcBef>
              <a:spcAft>
                <a:spcPts val="0"/>
              </a:spcAft>
              <a:buNone/>
            </a:pPr>
            <a:r>
              <a:rPr lang="en-US" sz="1800" b="1">
                <a:solidFill>
                  <a:schemeClr val="dk1"/>
                </a:solidFill>
                <a:latin typeface="Calibri"/>
                <a:ea typeface="Calibri"/>
                <a:cs typeface="Calibri"/>
                <a:sym typeface="Calibri"/>
              </a:rPr>
              <a:t>Possible Solutions:</a:t>
            </a:r>
            <a:endParaRPr/>
          </a:p>
          <a:p>
            <a:pPr marL="342900" marR="0" lvl="0" indent="-342900" algn="l" rtl="0">
              <a:spcBef>
                <a:spcPts val="0"/>
              </a:spcBef>
              <a:spcAft>
                <a:spcPts val="0"/>
              </a:spcAft>
              <a:buClr>
                <a:schemeClr val="dk1"/>
              </a:buClr>
              <a:buSzPts val="1800"/>
              <a:buFont typeface="Calibri"/>
              <a:buAutoNum type="arabicPeriod"/>
            </a:pPr>
            <a:r>
              <a:rPr lang="en-US" sz="1800">
                <a:solidFill>
                  <a:schemeClr val="dk1"/>
                </a:solidFill>
                <a:latin typeface="Calibri"/>
                <a:ea typeface="Calibri"/>
                <a:cs typeface="Calibri"/>
                <a:sym typeface="Calibri"/>
              </a:rPr>
              <a:t>Use and “I” messages such as “I feel ______ When you______.  I would like for you to____________.</a:t>
            </a:r>
            <a:endParaRPr/>
          </a:p>
          <a:p>
            <a:pPr marL="342900" marR="0" lvl="0" indent="-342900" algn="l" rtl="0">
              <a:spcBef>
                <a:spcPts val="0"/>
              </a:spcBef>
              <a:spcAft>
                <a:spcPts val="0"/>
              </a:spcAft>
              <a:buClr>
                <a:schemeClr val="dk1"/>
              </a:buClr>
              <a:buSzPts val="1800"/>
              <a:buFont typeface="Calibri"/>
              <a:buAutoNum type="arabicPeriod"/>
            </a:pPr>
            <a:r>
              <a:rPr lang="en-US" sz="1800">
                <a:solidFill>
                  <a:schemeClr val="dk1"/>
                </a:solidFill>
                <a:latin typeface="Calibri"/>
                <a:ea typeface="Calibri"/>
                <a:cs typeface="Calibri"/>
                <a:sym typeface="Calibri"/>
              </a:rPr>
              <a:t>Keep a calm voice, listen and restate what they are saying.</a:t>
            </a:r>
            <a:endParaRPr/>
          </a:p>
          <a:p>
            <a:pPr marL="342900" marR="0" lvl="0" indent="-342900" algn="l" rtl="0">
              <a:spcBef>
                <a:spcPts val="0"/>
              </a:spcBef>
              <a:spcAft>
                <a:spcPts val="0"/>
              </a:spcAft>
              <a:buClr>
                <a:schemeClr val="dk1"/>
              </a:buClr>
              <a:buSzPts val="1800"/>
              <a:buFont typeface="Calibri"/>
              <a:buAutoNum type="arabicPeriod"/>
            </a:pPr>
            <a:r>
              <a:rPr lang="en-US" sz="1800">
                <a:solidFill>
                  <a:schemeClr val="dk1"/>
                </a:solidFill>
                <a:latin typeface="Calibri"/>
                <a:ea typeface="Calibri"/>
                <a:cs typeface="Calibri"/>
                <a:sym typeface="Calibri"/>
              </a:rPr>
              <a:t>Ask questions to clarify their point of view.</a:t>
            </a:r>
            <a:endParaRPr/>
          </a:p>
          <a:p>
            <a:pPr marL="342900" marR="0" lvl="0" indent="-342900" algn="l" rtl="0">
              <a:spcBef>
                <a:spcPts val="0"/>
              </a:spcBef>
              <a:spcAft>
                <a:spcPts val="0"/>
              </a:spcAft>
              <a:buClr>
                <a:schemeClr val="dk1"/>
              </a:buClr>
              <a:buSzPts val="1800"/>
              <a:buFont typeface="Calibri"/>
              <a:buAutoNum type="arabicPeriod"/>
            </a:pPr>
            <a:r>
              <a:rPr lang="en-US" sz="1800">
                <a:solidFill>
                  <a:schemeClr val="dk1"/>
                </a:solidFill>
                <a:latin typeface="Calibri"/>
                <a:ea typeface="Calibri"/>
                <a:cs typeface="Calibri"/>
                <a:sym typeface="Calibri"/>
              </a:rPr>
              <a:t>Think of a compromise where both sides get something, they wanted.</a:t>
            </a:r>
            <a:endParaRPr/>
          </a:p>
          <a:p>
            <a:pPr marL="342900" marR="0" lvl="0" indent="-342900" algn="l" rtl="0">
              <a:spcBef>
                <a:spcPts val="0"/>
              </a:spcBef>
              <a:spcAft>
                <a:spcPts val="0"/>
              </a:spcAft>
              <a:buClr>
                <a:schemeClr val="dk1"/>
              </a:buClr>
              <a:buSzPts val="1800"/>
              <a:buFont typeface="Calibri"/>
              <a:buAutoNum type="arabicPeriod"/>
            </a:pPr>
            <a:r>
              <a:rPr lang="en-US" sz="1800">
                <a:solidFill>
                  <a:schemeClr val="dk1"/>
                </a:solidFill>
                <a:latin typeface="Calibri"/>
                <a:ea typeface="Calibri"/>
                <a:cs typeface="Calibri"/>
                <a:sym typeface="Calibri"/>
              </a:rPr>
              <a:t>Apologize if you regret a hurt you may have caused.</a:t>
            </a:r>
            <a:endParaRPr/>
          </a:p>
          <a:p>
            <a:pPr marL="342900" marR="0" lvl="0" indent="-342900" algn="l" rtl="0">
              <a:spcBef>
                <a:spcPts val="0"/>
              </a:spcBef>
              <a:spcAft>
                <a:spcPts val="0"/>
              </a:spcAft>
              <a:buClr>
                <a:schemeClr val="dk1"/>
              </a:buClr>
              <a:buSzPts val="1800"/>
              <a:buFont typeface="Calibri"/>
              <a:buAutoNum type="arabicPeriod"/>
            </a:pPr>
            <a:r>
              <a:rPr lang="en-US" sz="1800">
                <a:solidFill>
                  <a:schemeClr val="dk1"/>
                </a:solidFill>
                <a:latin typeface="Calibri"/>
                <a:ea typeface="Calibri"/>
                <a:cs typeface="Calibri"/>
                <a:sym typeface="Calibri"/>
              </a:rPr>
              <a:t>Decide to disagree.</a:t>
            </a:r>
            <a:endParaRPr/>
          </a:p>
          <a:p>
            <a:pPr marL="342900" marR="0" lvl="0" indent="-342900" algn="l" rtl="0">
              <a:spcBef>
                <a:spcPts val="0"/>
              </a:spcBef>
              <a:spcAft>
                <a:spcPts val="0"/>
              </a:spcAft>
              <a:buClr>
                <a:schemeClr val="dk1"/>
              </a:buClr>
              <a:buSzPts val="1800"/>
              <a:buFont typeface="Calibri"/>
              <a:buAutoNum type="arabicPeriod"/>
            </a:pPr>
            <a:r>
              <a:rPr lang="en-US" sz="1800">
                <a:solidFill>
                  <a:schemeClr val="dk1"/>
                </a:solidFill>
                <a:latin typeface="Calibri"/>
                <a:ea typeface="Calibri"/>
                <a:cs typeface="Calibri"/>
                <a:sym typeface="Calibri"/>
              </a:rPr>
              <a:t>Take a time out and talk about it later.</a:t>
            </a:r>
            <a:endParaRPr/>
          </a:p>
          <a:p>
            <a:pPr marL="342900" marR="0" lvl="0" indent="-342900" algn="l" rtl="0">
              <a:spcBef>
                <a:spcPts val="0"/>
              </a:spcBef>
              <a:spcAft>
                <a:spcPts val="0"/>
              </a:spcAft>
              <a:buClr>
                <a:schemeClr val="dk1"/>
              </a:buClr>
              <a:buSzPts val="1800"/>
              <a:buFont typeface="Calibri"/>
              <a:buAutoNum type="arabicPeriod"/>
            </a:pPr>
            <a:r>
              <a:rPr lang="en-US" sz="1800">
                <a:solidFill>
                  <a:schemeClr val="dk1"/>
                </a:solidFill>
                <a:latin typeface="Calibri"/>
                <a:ea typeface="Calibri"/>
                <a:cs typeface="Calibri"/>
                <a:sym typeface="Calibri"/>
              </a:rPr>
              <a:t>Other?</a:t>
            </a:r>
            <a:endParaRP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1204</Words>
  <Application>Microsoft Office PowerPoint</Application>
  <PresentationFormat>Widescreen</PresentationFormat>
  <Paragraphs>120</Paragraphs>
  <Slides>6</Slides>
  <Notes>6</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6</vt:i4>
      </vt:variant>
    </vt:vector>
  </HeadingPairs>
  <TitlesOfParts>
    <vt:vector size="9" baseType="lpstr">
      <vt:lpstr>Arial</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Diana Strouth</dc:creator>
  <cp:lastModifiedBy>Diana Strouth</cp:lastModifiedBy>
  <cp:revision>1</cp:revision>
  <dcterms:created xsi:type="dcterms:W3CDTF">2021-01-14T16:43:56Z</dcterms:created>
  <dcterms:modified xsi:type="dcterms:W3CDTF">2021-05-05T21:45:27Z</dcterms:modified>
</cp:coreProperties>
</file>